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5"/>
  </p:notesMasterIdLst>
  <p:sldIdLst>
    <p:sldId id="256" r:id="rId2"/>
    <p:sldId id="447" r:id="rId3"/>
    <p:sldId id="258" r:id="rId4"/>
    <p:sldId id="371" r:id="rId5"/>
    <p:sldId id="439" r:id="rId6"/>
    <p:sldId id="437" r:id="rId7"/>
    <p:sldId id="407" r:id="rId8"/>
    <p:sldId id="294" r:id="rId9"/>
    <p:sldId id="415" r:id="rId10"/>
    <p:sldId id="446" r:id="rId11"/>
    <p:sldId id="438" r:id="rId12"/>
    <p:sldId id="380" r:id="rId13"/>
    <p:sldId id="401" r:id="rId14"/>
    <p:sldId id="395" r:id="rId15"/>
    <p:sldId id="397" r:id="rId16"/>
    <p:sldId id="441" r:id="rId17"/>
    <p:sldId id="442" r:id="rId18"/>
    <p:sldId id="428" r:id="rId19"/>
    <p:sldId id="429" r:id="rId20"/>
    <p:sldId id="436" r:id="rId21"/>
    <p:sldId id="383" r:id="rId22"/>
    <p:sldId id="384" r:id="rId23"/>
    <p:sldId id="385" r:id="rId24"/>
    <p:sldId id="386" r:id="rId25"/>
    <p:sldId id="387" r:id="rId26"/>
    <p:sldId id="347" r:id="rId27"/>
    <p:sldId id="388" r:id="rId28"/>
    <p:sldId id="304" r:id="rId29"/>
    <p:sldId id="434" r:id="rId30"/>
    <p:sldId id="414" r:id="rId31"/>
    <p:sldId id="413" r:id="rId32"/>
    <p:sldId id="426" r:id="rId33"/>
    <p:sldId id="448" r:id="rId34"/>
  </p:sldIdLst>
  <p:sldSz cx="9144000" cy="5143500" type="screen16x9"/>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yson, Meg" initials="BM" lastIdx="25" clrIdx="0">
    <p:extLst>
      <p:ext uri="{19B8F6BF-5375-455C-9EA6-DF929625EA0E}">
        <p15:presenceInfo xmlns:p15="http://schemas.microsoft.com/office/powerpoint/2012/main" userId="S::margarb@ad.unc.edu::64e6344c-2892-4485-921d-b0cc54bedccf" providerId="AD"/>
      </p:ext>
    </p:extLst>
  </p:cmAuthor>
  <p:cmAuthor id="2" name="Brookshire, Kristen Holly" initials="BKH" lastIdx="1" clrIdx="1">
    <p:extLst>
      <p:ext uri="{19B8F6BF-5375-455C-9EA6-DF929625EA0E}">
        <p15:presenceInfo xmlns:p15="http://schemas.microsoft.com/office/powerpoint/2012/main" userId="S::klangfor@ad.unc.edu::4402521a-2b0c-45fb-b0dc-ddd8310db5a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06" autoAdjust="0"/>
    <p:restoredTop sz="56504" autoAdjust="0"/>
  </p:normalViewPr>
  <p:slideViewPr>
    <p:cSldViewPr snapToGrid="0">
      <p:cViewPr varScale="1">
        <p:scale>
          <a:sx n="80" d="100"/>
          <a:sy n="80" d="100"/>
        </p:scale>
        <p:origin x="2190" y="78"/>
      </p:cViewPr>
      <p:guideLst/>
    </p:cSldViewPr>
  </p:slideViewPr>
  <p:outlineViewPr>
    <p:cViewPr>
      <p:scale>
        <a:sx n="33" d="100"/>
        <a:sy n="33" d="100"/>
      </p:scale>
      <p:origin x="0" y="-1177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10B6C6-E7A2-4FE5-9523-7278EADC616E}" type="doc">
      <dgm:prSet loTypeId="urn:microsoft.com/office/officeart/2005/8/layout/StepDownProcess" loCatId="process" qsTypeId="urn:microsoft.com/office/officeart/2005/8/quickstyle/simple1" qsCatId="simple" csTypeId="urn:microsoft.com/office/officeart/2005/8/colors/accent0_2" csCatId="mainScheme" phldr="1"/>
      <dgm:spPr/>
      <dgm:t>
        <a:bodyPr/>
        <a:lstStyle/>
        <a:p>
          <a:endParaRPr lang="en-US"/>
        </a:p>
      </dgm:t>
    </dgm:pt>
    <dgm:pt modelId="{94926D2F-0633-442E-A8C3-68C6E040D728}">
      <dgm:prSet phldrT="[Text]"/>
      <dgm:spPr/>
      <dgm:t>
        <a:bodyPr/>
        <a:lstStyle/>
        <a:p>
          <a:pPr algn="l"/>
          <a:r>
            <a:rPr lang="en-US" dirty="0"/>
            <a:t>Pedestrian and bicycle plans needs </a:t>
          </a:r>
          <a:r>
            <a:rPr lang="en-US" b="1" dirty="0"/>
            <a:t>policies</a:t>
          </a:r>
          <a:r>
            <a:rPr lang="en-US" dirty="0"/>
            <a:t> and </a:t>
          </a:r>
          <a:r>
            <a:rPr lang="en-US" b="1" dirty="0"/>
            <a:t>actions</a:t>
          </a:r>
          <a:r>
            <a:rPr lang="en-US" dirty="0"/>
            <a:t> that help the community achieve its </a:t>
          </a:r>
          <a:r>
            <a:rPr lang="en-US" b="1" dirty="0"/>
            <a:t>goals</a:t>
          </a:r>
          <a:r>
            <a:rPr lang="en-US" dirty="0"/>
            <a:t> and </a:t>
          </a:r>
          <a:r>
            <a:rPr lang="en-US" b="1" dirty="0"/>
            <a:t>objectives</a:t>
          </a:r>
        </a:p>
      </dgm:t>
    </dgm:pt>
    <dgm:pt modelId="{0D7F2703-E992-44DD-92A6-4BCAF62DB522}" type="parTrans" cxnId="{01C3D7E6-6844-4F22-BE8D-E59011102147}">
      <dgm:prSet/>
      <dgm:spPr/>
      <dgm:t>
        <a:bodyPr/>
        <a:lstStyle/>
        <a:p>
          <a:endParaRPr lang="en-US"/>
        </a:p>
      </dgm:t>
    </dgm:pt>
    <dgm:pt modelId="{9F4EEF6B-D3BB-4B2B-921B-ED687D583CB4}" type="sibTrans" cxnId="{01C3D7E6-6844-4F22-BE8D-E59011102147}">
      <dgm:prSet/>
      <dgm:spPr/>
      <dgm:t>
        <a:bodyPr/>
        <a:lstStyle/>
        <a:p>
          <a:endParaRPr lang="en-US"/>
        </a:p>
      </dgm:t>
    </dgm:pt>
    <dgm:pt modelId="{DE2B8E75-327F-457E-9460-146E2B4B80D4}">
      <dgm:prSet phldrT="[Text]"/>
      <dgm:spPr/>
      <dgm:t>
        <a:bodyPr/>
        <a:lstStyle/>
        <a:p>
          <a:pPr algn="l"/>
          <a:r>
            <a:rPr lang="en-US" dirty="0"/>
            <a:t>Plans need </a:t>
          </a:r>
          <a:r>
            <a:rPr lang="en-US" b="1" dirty="0"/>
            <a:t>performance measures</a:t>
          </a:r>
          <a:r>
            <a:rPr lang="en-US" dirty="0"/>
            <a:t> to tell whether the policies and actions are getting the community closer to its measurable objectives</a:t>
          </a:r>
        </a:p>
      </dgm:t>
    </dgm:pt>
    <dgm:pt modelId="{A8136F4B-C5E1-49EA-A665-F232F561D554}" type="parTrans" cxnId="{A3C5498B-69B6-484B-A1E0-25D784A5B6A8}">
      <dgm:prSet/>
      <dgm:spPr/>
      <dgm:t>
        <a:bodyPr/>
        <a:lstStyle/>
        <a:p>
          <a:endParaRPr lang="en-US"/>
        </a:p>
      </dgm:t>
    </dgm:pt>
    <dgm:pt modelId="{3C2D5362-3285-4845-9492-43737E8A1FAD}" type="sibTrans" cxnId="{A3C5498B-69B6-484B-A1E0-25D784A5B6A8}">
      <dgm:prSet/>
      <dgm:spPr/>
      <dgm:t>
        <a:bodyPr/>
        <a:lstStyle/>
        <a:p>
          <a:endParaRPr lang="en-US"/>
        </a:p>
      </dgm:t>
    </dgm:pt>
    <dgm:pt modelId="{58C52DCD-12B2-41F3-BF86-EBCEB55FEE15}" type="pres">
      <dgm:prSet presAssocID="{A110B6C6-E7A2-4FE5-9523-7278EADC616E}" presName="rootnode" presStyleCnt="0">
        <dgm:presLayoutVars>
          <dgm:chMax/>
          <dgm:chPref/>
          <dgm:dir/>
          <dgm:animLvl val="lvl"/>
        </dgm:presLayoutVars>
      </dgm:prSet>
      <dgm:spPr/>
    </dgm:pt>
    <dgm:pt modelId="{EEFBEE3E-BF45-4139-9008-3F01722A5755}" type="pres">
      <dgm:prSet presAssocID="{94926D2F-0633-442E-A8C3-68C6E040D728}" presName="composite" presStyleCnt="0"/>
      <dgm:spPr/>
    </dgm:pt>
    <dgm:pt modelId="{E34602E8-7A8E-440D-976D-BF82E3AE664B}" type="pres">
      <dgm:prSet presAssocID="{94926D2F-0633-442E-A8C3-68C6E040D728}" presName="bentUpArrow1" presStyleLbl="alignImgPlace1" presStyleIdx="0" presStyleCnt="1"/>
      <dgm:spPr/>
    </dgm:pt>
    <dgm:pt modelId="{D9E8E42D-71DE-4B13-8F6E-34827E2488F9}" type="pres">
      <dgm:prSet presAssocID="{94926D2F-0633-442E-A8C3-68C6E040D728}" presName="ParentText" presStyleLbl="node1" presStyleIdx="0" presStyleCnt="2" custScaleX="128090">
        <dgm:presLayoutVars>
          <dgm:chMax val="1"/>
          <dgm:chPref val="1"/>
          <dgm:bulletEnabled val="1"/>
        </dgm:presLayoutVars>
      </dgm:prSet>
      <dgm:spPr/>
    </dgm:pt>
    <dgm:pt modelId="{1EE45392-76B6-4915-AF35-9F1342C9B50A}" type="pres">
      <dgm:prSet presAssocID="{94926D2F-0633-442E-A8C3-68C6E040D728}" presName="ChildText" presStyleLbl="revTx" presStyleIdx="0" presStyleCnt="1">
        <dgm:presLayoutVars>
          <dgm:chMax val="0"/>
          <dgm:chPref val="0"/>
          <dgm:bulletEnabled val="1"/>
        </dgm:presLayoutVars>
      </dgm:prSet>
      <dgm:spPr/>
    </dgm:pt>
    <dgm:pt modelId="{154FC216-12CD-48A7-B1F2-48C4DA25EFF7}" type="pres">
      <dgm:prSet presAssocID="{9F4EEF6B-D3BB-4B2B-921B-ED687D583CB4}" presName="sibTrans" presStyleCnt="0"/>
      <dgm:spPr/>
    </dgm:pt>
    <dgm:pt modelId="{36F9169C-2541-4271-BE04-37852D217A6A}" type="pres">
      <dgm:prSet presAssocID="{DE2B8E75-327F-457E-9460-146E2B4B80D4}" presName="composite" presStyleCnt="0"/>
      <dgm:spPr/>
    </dgm:pt>
    <dgm:pt modelId="{35098A16-0FE8-4478-8BF0-89C56F6BC8D5}" type="pres">
      <dgm:prSet presAssocID="{DE2B8E75-327F-457E-9460-146E2B4B80D4}" presName="ParentText" presStyleLbl="node1" presStyleIdx="1" presStyleCnt="2" custScaleX="138464">
        <dgm:presLayoutVars>
          <dgm:chMax val="1"/>
          <dgm:chPref val="1"/>
          <dgm:bulletEnabled val="1"/>
        </dgm:presLayoutVars>
      </dgm:prSet>
      <dgm:spPr/>
    </dgm:pt>
  </dgm:ptLst>
  <dgm:cxnLst>
    <dgm:cxn modelId="{BA247B04-D233-49E8-AAED-0ACD851FACAC}" type="presOf" srcId="{DE2B8E75-327F-457E-9460-146E2B4B80D4}" destId="{35098A16-0FE8-4478-8BF0-89C56F6BC8D5}" srcOrd="0" destOrd="0" presId="urn:microsoft.com/office/officeart/2005/8/layout/StepDownProcess"/>
    <dgm:cxn modelId="{A3C5498B-69B6-484B-A1E0-25D784A5B6A8}" srcId="{A110B6C6-E7A2-4FE5-9523-7278EADC616E}" destId="{DE2B8E75-327F-457E-9460-146E2B4B80D4}" srcOrd="1" destOrd="0" parTransId="{A8136F4B-C5E1-49EA-A665-F232F561D554}" sibTransId="{3C2D5362-3285-4845-9492-43737E8A1FAD}"/>
    <dgm:cxn modelId="{E0A03EC6-53C1-4B1A-B363-24440F31B93A}" type="presOf" srcId="{A110B6C6-E7A2-4FE5-9523-7278EADC616E}" destId="{58C52DCD-12B2-41F3-BF86-EBCEB55FEE15}" srcOrd="0" destOrd="0" presId="urn:microsoft.com/office/officeart/2005/8/layout/StepDownProcess"/>
    <dgm:cxn modelId="{C3541DE1-7574-4B84-AD8A-2EA9363C4A4A}" type="presOf" srcId="{94926D2F-0633-442E-A8C3-68C6E040D728}" destId="{D9E8E42D-71DE-4B13-8F6E-34827E2488F9}" srcOrd="0" destOrd="0" presId="urn:microsoft.com/office/officeart/2005/8/layout/StepDownProcess"/>
    <dgm:cxn modelId="{01C3D7E6-6844-4F22-BE8D-E59011102147}" srcId="{A110B6C6-E7A2-4FE5-9523-7278EADC616E}" destId="{94926D2F-0633-442E-A8C3-68C6E040D728}" srcOrd="0" destOrd="0" parTransId="{0D7F2703-E992-44DD-92A6-4BCAF62DB522}" sibTransId="{9F4EEF6B-D3BB-4B2B-921B-ED687D583CB4}"/>
    <dgm:cxn modelId="{2470B40F-3BF2-49CC-9D64-E5DF28E29464}" type="presParOf" srcId="{58C52DCD-12B2-41F3-BF86-EBCEB55FEE15}" destId="{EEFBEE3E-BF45-4139-9008-3F01722A5755}" srcOrd="0" destOrd="0" presId="urn:microsoft.com/office/officeart/2005/8/layout/StepDownProcess"/>
    <dgm:cxn modelId="{2876C8D3-B742-4050-8BCA-0713A715BCC0}" type="presParOf" srcId="{EEFBEE3E-BF45-4139-9008-3F01722A5755}" destId="{E34602E8-7A8E-440D-976D-BF82E3AE664B}" srcOrd="0" destOrd="0" presId="urn:microsoft.com/office/officeart/2005/8/layout/StepDownProcess"/>
    <dgm:cxn modelId="{6D848977-10AA-4330-A5DE-6F1DB221283E}" type="presParOf" srcId="{EEFBEE3E-BF45-4139-9008-3F01722A5755}" destId="{D9E8E42D-71DE-4B13-8F6E-34827E2488F9}" srcOrd="1" destOrd="0" presId="urn:microsoft.com/office/officeart/2005/8/layout/StepDownProcess"/>
    <dgm:cxn modelId="{65EEF8C2-C029-4604-BDB8-5C857428DE9F}" type="presParOf" srcId="{EEFBEE3E-BF45-4139-9008-3F01722A5755}" destId="{1EE45392-76B6-4915-AF35-9F1342C9B50A}" srcOrd="2" destOrd="0" presId="urn:microsoft.com/office/officeart/2005/8/layout/StepDownProcess"/>
    <dgm:cxn modelId="{05B7EBD1-29F6-4DF8-9428-F068184B015F}" type="presParOf" srcId="{58C52DCD-12B2-41F3-BF86-EBCEB55FEE15}" destId="{154FC216-12CD-48A7-B1F2-48C4DA25EFF7}" srcOrd="1" destOrd="0" presId="urn:microsoft.com/office/officeart/2005/8/layout/StepDownProcess"/>
    <dgm:cxn modelId="{85C02E09-6574-4DFD-9C75-321AD112008B}" type="presParOf" srcId="{58C52DCD-12B2-41F3-BF86-EBCEB55FEE15}" destId="{36F9169C-2541-4271-BE04-37852D217A6A}" srcOrd="2" destOrd="0" presId="urn:microsoft.com/office/officeart/2005/8/layout/StepDownProcess"/>
    <dgm:cxn modelId="{E8E9EDF3-7516-471D-AB50-1209E5B24757}" type="presParOf" srcId="{36F9169C-2541-4271-BE04-37852D217A6A}" destId="{35098A16-0FE8-4478-8BF0-89C56F6BC8D5}"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4602E8-7A8E-440D-976D-BF82E3AE664B}">
      <dsp:nvSpPr>
        <dsp:cNvPr id="0" name=""/>
        <dsp:cNvSpPr/>
      </dsp:nvSpPr>
      <dsp:spPr>
        <a:xfrm rot="5400000">
          <a:off x="996289" y="1617100"/>
          <a:ext cx="1446197" cy="1646444"/>
        </a:xfrm>
        <a:prstGeom prst="bentUpArrow">
          <a:avLst>
            <a:gd name="adj1" fmla="val 32840"/>
            <a:gd name="adj2" fmla="val 25000"/>
            <a:gd name="adj3" fmla="val 35780"/>
          </a:avLst>
        </a:prstGeom>
        <a:solidFill>
          <a:schemeClr val="dk2">
            <a:tint val="40000"/>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9E8E42D-71DE-4B13-8F6E-34827E2488F9}">
      <dsp:nvSpPr>
        <dsp:cNvPr id="0" name=""/>
        <dsp:cNvSpPr/>
      </dsp:nvSpPr>
      <dsp:spPr>
        <a:xfrm>
          <a:off x="271203" y="13961"/>
          <a:ext cx="3118409" cy="1704102"/>
        </a:xfrm>
        <a:prstGeom prst="roundRect">
          <a:avLst>
            <a:gd name="adj" fmla="val 1667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Pedestrian and bicycle plans needs </a:t>
          </a:r>
          <a:r>
            <a:rPr lang="en-US" sz="1800" b="1" kern="1200" dirty="0"/>
            <a:t>policies</a:t>
          </a:r>
          <a:r>
            <a:rPr lang="en-US" sz="1800" kern="1200" dirty="0"/>
            <a:t> and </a:t>
          </a:r>
          <a:r>
            <a:rPr lang="en-US" sz="1800" b="1" kern="1200" dirty="0"/>
            <a:t>actions</a:t>
          </a:r>
          <a:r>
            <a:rPr lang="en-US" sz="1800" kern="1200" dirty="0"/>
            <a:t> that help the community achieve its </a:t>
          </a:r>
          <a:r>
            <a:rPr lang="en-US" sz="1800" b="1" kern="1200" dirty="0"/>
            <a:t>goals</a:t>
          </a:r>
          <a:r>
            <a:rPr lang="en-US" sz="1800" kern="1200" dirty="0"/>
            <a:t> and </a:t>
          </a:r>
          <a:r>
            <a:rPr lang="en-US" sz="1800" b="1" kern="1200" dirty="0"/>
            <a:t>objectives</a:t>
          </a:r>
        </a:p>
      </dsp:txBody>
      <dsp:txXfrm>
        <a:off x="354405" y="97163"/>
        <a:ext cx="2952005" cy="1537698"/>
      </dsp:txXfrm>
    </dsp:sp>
    <dsp:sp modelId="{1EE45392-76B6-4915-AF35-9F1342C9B50A}">
      <dsp:nvSpPr>
        <dsp:cNvPr id="0" name=""/>
        <dsp:cNvSpPr/>
      </dsp:nvSpPr>
      <dsp:spPr>
        <a:xfrm>
          <a:off x="3047680" y="176486"/>
          <a:ext cx="1770656" cy="1377330"/>
        </a:xfrm>
        <a:prstGeom prst="rect">
          <a:avLst/>
        </a:prstGeom>
        <a:noFill/>
        <a:ln>
          <a:noFill/>
        </a:ln>
        <a:effectLst/>
      </dsp:spPr>
      <dsp:style>
        <a:lnRef idx="0">
          <a:scrgbClr r="0" g="0" b="0"/>
        </a:lnRef>
        <a:fillRef idx="0">
          <a:scrgbClr r="0" g="0" b="0"/>
        </a:fillRef>
        <a:effectRef idx="0">
          <a:scrgbClr r="0" g="0" b="0"/>
        </a:effectRef>
        <a:fontRef idx="minor"/>
      </dsp:style>
    </dsp:sp>
    <dsp:sp modelId="{35098A16-0FE8-4478-8BF0-89C56F6BC8D5}">
      <dsp:nvSpPr>
        <dsp:cNvPr id="0" name=""/>
        <dsp:cNvSpPr/>
      </dsp:nvSpPr>
      <dsp:spPr>
        <a:xfrm>
          <a:off x="2453827" y="1928230"/>
          <a:ext cx="3370968" cy="1704102"/>
        </a:xfrm>
        <a:prstGeom prst="roundRect">
          <a:avLst>
            <a:gd name="adj" fmla="val 1667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Plans need </a:t>
          </a:r>
          <a:r>
            <a:rPr lang="en-US" sz="1800" b="1" kern="1200" dirty="0"/>
            <a:t>performance measures</a:t>
          </a:r>
          <a:r>
            <a:rPr lang="en-US" sz="1800" kern="1200" dirty="0"/>
            <a:t> to tell whether the policies and actions are getting the community closer to its measurable objectives</a:t>
          </a:r>
        </a:p>
      </dsp:txBody>
      <dsp:txXfrm>
        <a:off x="2537029" y="2011432"/>
        <a:ext cx="3204564" cy="1537698"/>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BA682392-894D-4725-AA96-13C2221F0187}" type="datetimeFigureOut">
              <a:rPr lang="en-US" smtClean="0"/>
              <a:t>9/30/2019</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E5421500-ABA7-4F80-9F33-EE022DA3CCF5}" type="slidenum">
              <a:rPr lang="en-US" smtClean="0"/>
              <a:t>‹#›</a:t>
            </a:fld>
            <a:endParaRPr lang="en-US"/>
          </a:p>
        </p:txBody>
      </p:sp>
    </p:spTree>
    <p:extLst>
      <p:ext uri="{BB962C8B-B14F-4D97-AF65-F5344CB8AC3E}">
        <p14:creationId xmlns:p14="http://schemas.microsoft.com/office/powerpoint/2010/main" val="3080979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transportation.gov/sites/dot.gov/files/docs/utc/286546/utcnewsletter115october.pdf"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Report No. </a:t>
            </a:r>
            <a:r>
              <a:rPr lang="en-US" sz="1200" b="0" i="0" u="none" strike="noStrike" kern="1200" baseline="0">
                <a:solidFill>
                  <a:schemeClr val="tx1"/>
                </a:solidFill>
                <a:latin typeface="+mn-lt"/>
                <a:ea typeface="+mn-ea"/>
                <a:cs typeface="+mn-cs"/>
              </a:rPr>
              <a:t>FHWA-SA-19-034</a:t>
            </a:r>
            <a:endParaRPr lang="en-US"/>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a:t>
            </a:fld>
            <a:endParaRPr lang="en-US"/>
          </a:p>
        </p:txBody>
      </p:sp>
    </p:spTree>
    <p:extLst>
      <p:ext uri="{BB962C8B-B14F-4D97-AF65-F5344CB8AC3E}">
        <p14:creationId xmlns:p14="http://schemas.microsoft.com/office/powerpoint/2010/main" val="1035748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Questions for students: </a:t>
            </a:r>
          </a:p>
          <a:p>
            <a:r>
              <a:rPr lang="en-US" b="0" i="1" dirty="0"/>
              <a:t>In </a:t>
            </a:r>
            <a:r>
              <a:rPr lang="en-US" i="1" dirty="0"/>
              <a:t>example 1.1, what is the difference between A and B? </a:t>
            </a:r>
          </a:p>
          <a:p>
            <a:r>
              <a:rPr lang="en-US" i="0" dirty="0"/>
              <a:t>	Answer: A is an insufficient measure because the number of tickets does not correspond to the number of drivers speeding: zero could mean that either no drivers are speeding, or many drivers are speeding but officers are not writing tickets. The number can also be influenced by many external factors such as unrelated enforcement efforts or quotas initiated by the police department. B is a better measure because average speed corresponds more directly to driver behavior.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In example 2, what are the possible dangers of using A to measure pedestrian/bicyclist safety?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	Answer: </a:t>
            </a:r>
            <a:r>
              <a:rPr lang="en-US" sz="1200" i="0" kern="1200" dirty="0">
                <a:solidFill>
                  <a:schemeClr val="tx1"/>
                </a:solidFill>
                <a:effectLst/>
                <a:latin typeface="+mn-lt"/>
                <a:ea typeface="+mn-ea"/>
                <a:cs typeface="+mn-cs"/>
              </a:rPr>
              <a:t>Change in crashes can be due to many things other than improved safety. E.g., changing reporting procedures, changing exposure. If reported crashes go down because walking goes down, is it an improvement?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In example 2, what is a better alternative to track ped/bike safety?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	</a:t>
            </a:r>
            <a:r>
              <a:rPr lang="en-US" sz="1200" i="0" kern="1200" dirty="0">
                <a:solidFill>
                  <a:schemeClr val="tx1"/>
                </a:solidFill>
                <a:effectLst/>
                <a:latin typeface="+mn-lt"/>
                <a:ea typeface="+mn-ea"/>
                <a:cs typeface="+mn-cs"/>
              </a:rPr>
              <a:t>Answers may include number of safety countermeasures installed, number of survey respondents reporting feeling safe walking/cycling in an area with high number of reported crashes.</a:t>
            </a:r>
          </a:p>
          <a:p>
            <a:endParaRPr lang="en-US" b="1" dirty="0"/>
          </a:p>
          <a:p>
            <a:r>
              <a:rPr lang="en-US" b="1" dirty="0"/>
              <a:t>Source: </a:t>
            </a:r>
            <a:r>
              <a:rPr lang="en-US" dirty="0"/>
              <a:t>adapted from content by Tab Combs.</a:t>
            </a:r>
          </a:p>
        </p:txBody>
      </p:sp>
      <p:sp>
        <p:nvSpPr>
          <p:cNvPr id="4" name="Slide Number Placeholder 3"/>
          <p:cNvSpPr>
            <a:spLocks noGrp="1"/>
          </p:cNvSpPr>
          <p:nvPr>
            <p:ph type="sldNum" sz="quarter" idx="5"/>
          </p:nvPr>
        </p:nvSpPr>
        <p:spPr/>
        <p:txBody>
          <a:bodyPr/>
          <a:lstStyle/>
          <a:p>
            <a:fld id="{E5421500-ABA7-4F80-9F33-EE022DA3CCF5}" type="slidenum">
              <a:rPr lang="en-US" smtClean="0"/>
              <a:t>11</a:t>
            </a:fld>
            <a:endParaRPr lang="en-US"/>
          </a:p>
        </p:txBody>
      </p:sp>
    </p:spTree>
    <p:extLst>
      <p:ext uri="{BB962C8B-B14F-4D97-AF65-F5344CB8AC3E}">
        <p14:creationId xmlns:p14="http://schemas.microsoft.com/office/powerpoint/2010/main" val="18154031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Question for Students: </a:t>
            </a:r>
          </a:p>
          <a:p>
            <a:pPr marL="171450" indent="-171450">
              <a:buFont typeface="Arial" panose="020B0604020202020204" pitchFamily="34" charset="0"/>
              <a:buChar char="•"/>
            </a:pPr>
            <a:r>
              <a:rPr lang="en-US" i="1" dirty="0"/>
              <a:t>How should the relationship between measure identification and data availability be handled?</a:t>
            </a:r>
          </a:p>
          <a:p>
            <a:pPr marL="171450" indent="-171450">
              <a:buFont typeface="Arial" panose="020B0604020202020204" pitchFamily="34" charset="0"/>
              <a:buChar char="•"/>
            </a:pPr>
            <a:r>
              <a:rPr lang="en-US" i="1" dirty="0"/>
              <a:t>How should contradictory or competing impacts of some measures be balanced?</a:t>
            </a:r>
          </a:p>
          <a:p>
            <a:pPr marL="171450" indent="-171450">
              <a:buFont typeface="Arial" panose="020B0604020202020204" pitchFamily="34" charset="0"/>
              <a:buChar char="•"/>
            </a:pPr>
            <a:r>
              <a:rPr lang="en-US" i="1" dirty="0"/>
              <a:t>Which measures “matter” in affecting transportation outcomes?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 </a:t>
            </a:r>
            <a:r>
              <a:rPr lang="en-US" b="0" dirty="0"/>
              <a:t>Semler, C.; Vest, A.; Kingsley, K.; </a:t>
            </a:r>
            <a:r>
              <a:rPr lang="en-US" b="0" dirty="0" err="1"/>
              <a:t>Mah</a:t>
            </a:r>
            <a:r>
              <a:rPr lang="en-US" b="0" dirty="0"/>
              <a:t>, S.; </a:t>
            </a:r>
            <a:r>
              <a:rPr lang="en-US" b="0" dirty="0" err="1"/>
              <a:t>Kittleson</a:t>
            </a:r>
            <a:r>
              <a:rPr lang="en-US" b="0" dirty="0"/>
              <a:t>, W.; Sundstrom, C.; and Brookshire, K. (2016). </a:t>
            </a:r>
            <a:r>
              <a:rPr lang="en-US" b="0" i="1" dirty="0"/>
              <a:t>Guidebook for Developing Pedestrian and Bicycle Performance Measures.</a:t>
            </a:r>
            <a:r>
              <a:rPr lang="en-US" b="0" i="0" dirty="0"/>
              <a:t> Washington, DC: United Stated Department of Transportation, Federal Highway Administration.</a:t>
            </a:r>
            <a:endParaRPr lang="en-US"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12</a:t>
            </a:fld>
            <a:endParaRPr lang="en-US"/>
          </a:p>
        </p:txBody>
      </p:sp>
    </p:spTree>
    <p:extLst>
      <p:ext uri="{BB962C8B-B14F-4D97-AF65-F5344CB8AC3E}">
        <p14:creationId xmlns:p14="http://schemas.microsoft.com/office/powerpoint/2010/main" val="28562322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Connection to Other Module</a:t>
            </a:r>
            <a:r>
              <a:rPr lang="en-US" dirty="0"/>
              <a:t>: The concept of Complete Streets is also covered in the module, Designing for Walking and Bicycling. The topic of measuring network connectivity is covered in the module, Facility and Network Analysis.</a:t>
            </a:r>
          </a:p>
        </p:txBody>
      </p:sp>
      <p:sp>
        <p:nvSpPr>
          <p:cNvPr id="4" name="Slide Number Placeholder 3"/>
          <p:cNvSpPr>
            <a:spLocks noGrp="1"/>
          </p:cNvSpPr>
          <p:nvPr>
            <p:ph type="sldNum" sz="quarter" idx="5"/>
          </p:nvPr>
        </p:nvSpPr>
        <p:spPr/>
        <p:txBody>
          <a:bodyPr/>
          <a:lstStyle/>
          <a:p>
            <a:fld id="{E5421500-ABA7-4F80-9F33-EE022DA3CCF5}" type="slidenum">
              <a:rPr lang="en-US" smtClean="0"/>
              <a:t>13</a:t>
            </a:fld>
            <a:endParaRPr lang="en-US"/>
          </a:p>
        </p:txBody>
      </p:sp>
    </p:spTree>
    <p:extLst>
      <p:ext uri="{BB962C8B-B14F-4D97-AF65-F5344CB8AC3E}">
        <p14:creationId xmlns:p14="http://schemas.microsoft.com/office/powerpoint/2010/main" val="23789305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a:extLst>
              <a:ext uri="{FF2B5EF4-FFF2-40B4-BE49-F238E27FC236}">
                <a16:creationId xmlns:a16="http://schemas.microsoft.com/office/drawing/2014/main" id="{754FC5C5-380E-4283-8A8F-A89DEAAB51D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F54CA4EB-0269-42C8-8D9D-4E19DF11F1F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ea typeface="+mn-ea"/>
                <a:cs typeface="+mn-cs"/>
              </a:rPr>
              <a:t>Key Message: </a:t>
            </a:r>
            <a:r>
              <a:rPr lang="en-US" dirty="0">
                <a:ea typeface="+mn-ea"/>
                <a:cs typeface="+mn-cs"/>
              </a:rPr>
              <a:t>At the heart of this transition to Complete Streets is the understanding that “transportation” is not only about moving cars, but also about moving people and connecting, supporting, and building communities. This includes the recognition that streets contribute to the quality of life and the economic vitality of places and are meant to serve all users. It is about providing people with safe, comfortable, and viable options for how they move about their communities. </a:t>
            </a:r>
            <a:endParaRPr lang="en-US" b="1" dirty="0">
              <a:ea typeface="+mn-ea"/>
              <a:cs typeface="+mn-cs"/>
            </a:endParaRPr>
          </a:p>
          <a:p>
            <a:pPr>
              <a:defRPr/>
            </a:pPr>
            <a:r>
              <a:rPr lang="en-US" b="1" dirty="0">
                <a:ea typeface="+mn-ea"/>
                <a:cs typeface="+mn-cs"/>
              </a:rPr>
              <a:t>Notes: </a:t>
            </a:r>
            <a:r>
              <a:rPr lang="en-US" dirty="0">
                <a:ea typeface="+mn-ea"/>
                <a:cs typeface="+mn-cs"/>
              </a:rPr>
              <a:t>This shift in approach is intended to provide more transportation options to more people and to help meet more travelers’ needs. It is particularly important to provide these options in larger cities and small, compact communities where fewer people rely solely on vehicle travel. In 2009, the Centers for Disease Control and Prevention recommended that communities adopt Complete Streets policies to fight against obesity, as over 100 recent studies have shown a connection between obesity and automobile dependence. </a:t>
            </a:r>
          </a:p>
          <a:p>
            <a:pPr>
              <a:defRPr/>
            </a:pPr>
            <a:endParaRPr lang="en-US" dirty="0">
              <a:ea typeface="+mn-ea"/>
              <a:cs typeface="+mn-cs"/>
            </a:endParaRPr>
          </a:p>
          <a:p>
            <a:pPr>
              <a:defRPr/>
            </a:pPr>
            <a:endParaRPr lang="en-US" dirty="0">
              <a:ea typeface="+mn-ea"/>
              <a:cs typeface="+mn-cs"/>
            </a:endParaRPr>
          </a:p>
        </p:txBody>
      </p:sp>
      <p:sp>
        <p:nvSpPr>
          <p:cNvPr id="77828" name="Slide Number Placeholder 3">
            <a:extLst>
              <a:ext uri="{FF2B5EF4-FFF2-40B4-BE49-F238E27FC236}">
                <a16:creationId xmlns:a16="http://schemas.microsoft.com/office/drawing/2014/main" id="{669F3732-405A-4D08-9521-39D86E370B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MS PGothic" panose="020B0600070205080204" pitchFamily="34" charset="-128"/>
              </a:defRPr>
            </a:lvl1pPr>
            <a:lvl2pPr marL="758255" indent="-291636" eaLnBrk="0" hangingPunct="0">
              <a:defRPr>
                <a:solidFill>
                  <a:schemeClr val="tx1"/>
                </a:solidFill>
                <a:latin typeface="Arial" panose="020B0604020202020204" pitchFamily="34" charset="0"/>
                <a:ea typeface="MS PGothic" panose="020B0600070205080204" pitchFamily="34" charset="-128"/>
              </a:defRPr>
            </a:lvl2pPr>
            <a:lvl3pPr marL="1166546" indent="-233309" eaLnBrk="0" hangingPunct="0">
              <a:defRPr>
                <a:solidFill>
                  <a:schemeClr val="tx1"/>
                </a:solidFill>
                <a:latin typeface="Arial" panose="020B0604020202020204" pitchFamily="34" charset="0"/>
                <a:ea typeface="MS PGothic" panose="020B0600070205080204" pitchFamily="34" charset="-128"/>
              </a:defRPr>
            </a:lvl3pPr>
            <a:lvl4pPr marL="1633164" indent="-233309" eaLnBrk="0" hangingPunct="0">
              <a:defRPr>
                <a:solidFill>
                  <a:schemeClr val="tx1"/>
                </a:solidFill>
                <a:latin typeface="Arial" panose="020B0604020202020204" pitchFamily="34" charset="0"/>
                <a:ea typeface="MS PGothic" panose="020B0600070205080204" pitchFamily="34" charset="-128"/>
              </a:defRPr>
            </a:lvl4pPr>
            <a:lvl5pPr marL="2099782" indent="-233309" eaLnBrk="0" hangingPunct="0">
              <a:defRPr>
                <a:solidFill>
                  <a:schemeClr val="tx1"/>
                </a:solidFill>
                <a:latin typeface="Arial" panose="020B0604020202020204" pitchFamily="34" charset="0"/>
                <a:ea typeface="MS PGothic" panose="020B0600070205080204" pitchFamily="34" charset="-128"/>
              </a:defRPr>
            </a:lvl5pPr>
            <a:lvl6pPr marL="2566401" indent="-233309"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3033019" indent="-233309"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99637" indent="-233309"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966256" indent="-233309"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fld id="{5B0B708F-ED53-4CF1-9A07-B00CF755CADB}" type="slidenum">
              <a:rPr lang="en-US" altLang="en-US"/>
              <a:pPr eaLnBrk="1" hangingPunct="1"/>
              <a:t>14</a:t>
            </a:fld>
            <a:endParaRPr lang="en-US" altLang="en-US"/>
          </a:p>
        </p:txBody>
      </p:sp>
    </p:spTree>
    <p:extLst>
      <p:ext uri="{BB962C8B-B14F-4D97-AF65-F5344CB8AC3E}">
        <p14:creationId xmlns:p14="http://schemas.microsoft.com/office/powerpoint/2010/main" val="30814536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a:extLst>
              <a:ext uri="{FF2B5EF4-FFF2-40B4-BE49-F238E27FC236}">
                <a16:creationId xmlns:a16="http://schemas.microsoft.com/office/drawing/2014/main" id="{C9D6D2D4-BD21-44F2-BB7B-B984990C1B5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a:extLst>
              <a:ext uri="{FF2B5EF4-FFF2-40B4-BE49-F238E27FC236}">
                <a16:creationId xmlns:a16="http://schemas.microsoft.com/office/drawing/2014/main" id="{5436A245-FCA8-49B5-9D98-EF22455B287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t>Key Message: </a:t>
            </a:r>
            <a:r>
              <a:rPr lang="en-US" altLang="en-US" b="0" dirty="0"/>
              <a:t>Some communities or transportation agencies include actions like “draft and adopt a Complete Streets policy” to meet a variety of goals laid out in a plan. Others put together their whole plan with a Complete Streets lens. Whether the action takes the form of a resolution, ordinance, policy, or plan, the most important thing is that a community or agency formalizes its intent to plan, design, and maintain streets for all users.</a:t>
            </a:r>
            <a:endParaRPr lang="en-US" altLang="en-US" b="1" dirty="0"/>
          </a:p>
          <a:p>
            <a:endParaRPr lang="en-US" altLang="en-US" dirty="0"/>
          </a:p>
        </p:txBody>
      </p:sp>
      <p:sp>
        <p:nvSpPr>
          <p:cNvPr id="86020" name="Slide Number Placeholder 3">
            <a:extLst>
              <a:ext uri="{FF2B5EF4-FFF2-40B4-BE49-F238E27FC236}">
                <a16:creationId xmlns:a16="http://schemas.microsoft.com/office/drawing/2014/main" id="{7BAD155C-94B4-410F-924F-EBD0A62BC13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MS PGothic" panose="020B0600070205080204" pitchFamily="34" charset="-128"/>
              </a:defRPr>
            </a:lvl1pPr>
            <a:lvl2pPr marL="758255" indent="-291636" eaLnBrk="0" hangingPunct="0">
              <a:defRPr>
                <a:solidFill>
                  <a:schemeClr val="tx1"/>
                </a:solidFill>
                <a:latin typeface="Arial" panose="020B0604020202020204" pitchFamily="34" charset="0"/>
                <a:ea typeface="MS PGothic" panose="020B0600070205080204" pitchFamily="34" charset="-128"/>
              </a:defRPr>
            </a:lvl2pPr>
            <a:lvl3pPr marL="1166546" indent="-233309" eaLnBrk="0" hangingPunct="0">
              <a:defRPr>
                <a:solidFill>
                  <a:schemeClr val="tx1"/>
                </a:solidFill>
                <a:latin typeface="Arial" panose="020B0604020202020204" pitchFamily="34" charset="0"/>
                <a:ea typeface="MS PGothic" panose="020B0600070205080204" pitchFamily="34" charset="-128"/>
              </a:defRPr>
            </a:lvl3pPr>
            <a:lvl4pPr marL="1633164" indent="-233309" eaLnBrk="0" hangingPunct="0">
              <a:defRPr>
                <a:solidFill>
                  <a:schemeClr val="tx1"/>
                </a:solidFill>
                <a:latin typeface="Arial" panose="020B0604020202020204" pitchFamily="34" charset="0"/>
                <a:ea typeface="MS PGothic" panose="020B0600070205080204" pitchFamily="34" charset="-128"/>
              </a:defRPr>
            </a:lvl4pPr>
            <a:lvl5pPr marL="2099782" indent="-233309" eaLnBrk="0" hangingPunct="0">
              <a:defRPr>
                <a:solidFill>
                  <a:schemeClr val="tx1"/>
                </a:solidFill>
                <a:latin typeface="Arial" panose="020B0604020202020204" pitchFamily="34" charset="0"/>
                <a:ea typeface="MS PGothic" panose="020B0600070205080204" pitchFamily="34" charset="-128"/>
              </a:defRPr>
            </a:lvl5pPr>
            <a:lvl6pPr marL="2566401" indent="-233309"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3033019" indent="-233309"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99637" indent="-233309"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966256" indent="-233309"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fld id="{E8707485-E4A0-4221-8A76-8D155FE32BB6}" type="slidenum">
              <a:rPr lang="en-US" altLang="en-US"/>
              <a:pPr eaLnBrk="1" hangingPunct="1"/>
              <a:t>15</a:t>
            </a:fld>
            <a:endParaRPr lang="en-US" altLang="en-US"/>
          </a:p>
        </p:txBody>
      </p:sp>
    </p:spTree>
    <p:extLst>
      <p:ext uri="{BB962C8B-B14F-4D97-AF65-F5344CB8AC3E}">
        <p14:creationId xmlns:p14="http://schemas.microsoft.com/office/powerpoint/2010/main" val="449503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p>
          <a:p>
            <a:pPr marL="0" lvl="0" indent="0">
              <a:buFont typeface="Arial" panose="020B0604020202020204" pitchFamily="34" charset="0"/>
              <a:buNone/>
            </a:pPr>
            <a:r>
              <a:rPr lang="en-US" sz="1200" b="0" u="sng" kern="1200" dirty="0">
                <a:solidFill>
                  <a:schemeClr val="tx1"/>
                </a:solidFill>
                <a:effectLst/>
                <a:latin typeface="+mn-lt"/>
                <a:ea typeface="+mn-ea"/>
                <a:cs typeface="+mn-cs"/>
              </a:rPr>
              <a:t>Vision:</a:t>
            </a:r>
            <a:r>
              <a:rPr lang="en-US" sz="1200" b="1"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 policy establishes a motivating vision for why the community wants Complete Streets: to improve safety, promote better health, make overall travel more efficient, improve the convenience of choices, or for other reasons.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Keys: strength of writing and clarity of intent; specificity</a:t>
            </a:r>
          </a:p>
          <a:p>
            <a:pPr marL="0" lvl="0" indent="0">
              <a:buFont typeface="Arial" panose="020B0604020202020204" pitchFamily="34" charset="0"/>
              <a:buNone/>
            </a:pPr>
            <a:r>
              <a:rPr lang="en-US" sz="1200" b="0" u="sng" kern="1200" dirty="0">
                <a:solidFill>
                  <a:schemeClr val="tx1"/>
                </a:solidFill>
                <a:effectLst/>
                <a:latin typeface="+mn-lt"/>
                <a:ea typeface="+mn-ea"/>
                <a:cs typeface="+mn-cs"/>
              </a:rPr>
              <a:t>All users and modes</a:t>
            </a:r>
            <a:r>
              <a:rPr lang="en-US" sz="1200" b="1"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Language that “all modes” includes walking, bicycling, riding public transportation, driving trucks, buses and automobiles; and “all users” includes people of all ages and abilities.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Recognition that all users are equally deserving; acknowledgment that not all people who move by a certain mode have the same needs &amp; abilities</a:t>
            </a:r>
          </a:p>
          <a:p>
            <a:pPr marL="0" lvl="0" indent="0">
              <a:buFont typeface="Arial" panose="020B0604020202020204" pitchFamily="34" charset="0"/>
              <a:buNone/>
            </a:pPr>
            <a:r>
              <a:rPr lang="en-US" sz="1200" b="0" u="sng" kern="1200" dirty="0">
                <a:solidFill>
                  <a:schemeClr val="tx1"/>
                </a:solidFill>
                <a:effectLst/>
                <a:latin typeface="+mn-lt"/>
                <a:ea typeface="+mn-ea"/>
                <a:cs typeface="+mn-cs"/>
              </a:rPr>
              <a:t>All projects and phases: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Acknowledgment that all types of transportation projects are subject to the policy, including:</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Design</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Planning </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Construction </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Maintenance and operations </a:t>
            </a:r>
          </a:p>
          <a:p>
            <a:pPr marL="0" lvl="0" indent="0">
              <a:buFont typeface="Arial" panose="020B0604020202020204" pitchFamily="34" charset="0"/>
              <a:buNone/>
            </a:pPr>
            <a:r>
              <a:rPr lang="en-US" sz="1200" b="0" u="sng" kern="1200" dirty="0">
                <a:solidFill>
                  <a:schemeClr val="tx1"/>
                </a:solidFill>
                <a:effectLst/>
                <a:latin typeface="+mn-lt"/>
                <a:ea typeface="+mn-ea"/>
                <a:cs typeface="+mn-cs"/>
              </a:rPr>
              <a:t>Clear, accountable exceptions: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Any exceptions to the policy are specified and approved at a high level, with clear policy for granting exceptions.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Exceptions permitted only if they are unlikely to weaken the policy overall. E.g.: </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Accommodation not necessary where specific users are prohibited, such as  freeways or pedestrian malls.</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Cost of accommodation is excessively disproportionate to the need or probable use. </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A documented absence of current and future need.</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Other non-transport priorities (e.g., stormwater protection) outweigh transport objectives.</a:t>
            </a:r>
          </a:p>
          <a:p>
            <a:pPr marL="0" lvl="0" indent="0">
              <a:buFont typeface="Arial" panose="020B0604020202020204" pitchFamily="34" charset="0"/>
              <a:buNone/>
            </a:pPr>
            <a:r>
              <a:rPr lang="en-US" sz="1200" b="0" u="sng" kern="1200" dirty="0">
                <a:solidFill>
                  <a:schemeClr val="tx1"/>
                </a:solidFill>
                <a:effectLst/>
                <a:latin typeface="+mn-lt"/>
                <a:ea typeface="+mn-ea"/>
                <a:cs typeface="+mn-cs"/>
              </a:rPr>
              <a:t>Network: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Recognition of need to create a comprehensive, integrated, connected network for all modes.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Encourages street connectivity; inclusion of language on same.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Recognition that all modes need not receive the same accommodation on every street, if all users can travel safely and conveniently across the network using preferred mode.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Source: </a:t>
            </a:r>
            <a:r>
              <a:rPr lang="en-US" dirty="0"/>
              <a:t>adapted by Tab Combs from the National Complete Streets Coalition, Smart Growth America. </a:t>
            </a:r>
          </a:p>
          <a:p>
            <a:pPr marL="0" indent="0">
              <a:buFont typeface="Arial" panose="020B0604020202020204" pitchFamily="34" charset="0"/>
              <a:buNone/>
            </a:pPr>
            <a:endParaRPr lang="en-US" b="1"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16</a:t>
            </a:fld>
            <a:endParaRPr lang="en-US"/>
          </a:p>
        </p:txBody>
      </p:sp>
    </p:spTree>
    <p:extLst>
      <p:ext uri="{BB962C8B-B14F-4D97-AF65-F5344CB8AC3E}">
        <p14:creationId xmlns:p14="http://schemas.microsoft.com/office/powerpoint/2010/main" val="32712656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p>
          <a:p>
            <a:pPr lvl="0"/>
            <a:r>
              <a:rPr lang="en-US" sz="1200" b="0" u="sng" kern="1200" dirty="0">
                <a:solidFill>
                  <a:schemeClr val="tx1"/>
                </a:solidFill>
                <a:effectLst/>
                <a:latin typeface="+mn-lt"/>
                <a:ea typeface="+mn-ea"/>
                <a:cs typeface="+mn-cs"/>
              </a:rPr>
              <a:t>Jurisdiction: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All other agencies that govern transportation activities can clearly understand the policy’s application and may be involved in the process as appropriate.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Horizontal &amp; vertical integration.</a:t>
            </a:r>
          </a:p>
          <a:p>
            <a:pPr lvl="0"/>
            <a:r>
              <a:rPr lang="en-US" sz="1200" b="0" u="sng" kern="1200" dirty="0">
                <a:solidFill>
                  <a:schemeClr val="tx1"/>
                </a:solidFill>
                <a:effectLst/>
                <a:latin typeface="+mn-lt"/>
                <a:ea typeface="+mn-ea"/>
                <a:cs typeface="+mn-cs"/>
              </a:rPr>
              <a:t>Design: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 policy recommends use of the latest and best design criteria and guidelines, while recognizing the need for design flexibility to balance user needs in context.</a:t>
            </a:r>
          </a:p>
          <a:p>
            <a:pPr lvl="0"/>
            <a:r>
              <a:rPr lang="en-US" sz="1200" b="0" u="sng" kern="1200" dirty="0">
                <a:solidFill>
                  <a:schemeClr val="tx1"/>
                </a:solidFill>
                <a:effectLst/>
                <a:latin typeface="+mn-lt"/>
                <a:ea typeface="+mn-ea"/>
                <a:cs typeface="+mn-cs"/>
              </a:rPr>
              <a:t>Context sensitivity: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 current and planned context—buildings, land use, transportation, and community needs—is considered in when planning and designing transportation solutions.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Policy includes detailed discussion of adapting roads to fit character of surrounding neighborhood and development.</a:t>
            </a:r>
          </a:p>
          <a:p>
            <a:pPr lvl="0"/>
            <a:r>
              <a:rPr lang="en-US" sz="1200" b="0" u="sng" kern="1200" dirty="0">
                <a:solidFill>
                  <a:schemeClr val="tx1"/>
                </a:solidFill>
                <a:effectLst/>
                <a:latin typeface="+mn-lt"/>
                <a:ea typeface="+mn-ea"/>
                <a:cs typeface="+mn-cs"/>
              </a:rPr>
              <a:t>Performance measures: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 policy includes performance standards with realistic, measurable outcomes </a:t>
            </a:r>
            <a:r>
              <a:rPr lang="en-US" sz="1200" u="sng" kern="1200" dirty="0">
                <a:solidFill>
                  <a:schemeClr val="tx1"/>
                </a:solidFill>
                <a:effectLst/>
                <a:latin typeface="+mn-lt"/>
                <a:ea typeface="+mn-ea"/>
                <a:cs typeface="+mn-cs"/>
              </a:rPr>
              <a:t>and</a:t>
            </a:r>
            <a:r>
              <a:rPr lang="en-US" sz="1200" u="none" kern="1200" dirty="0">
                <a:solidFill>
                  <a:schemeClr val="tx1"/>
                </a:solidFill>
                <a:effectLst/>
                <a:latin typeface="+mn-lt"/>
                <a:ea typeface="+mn-ea"/>
                <a:cs typeface="+mn-cs"/>
              </a:rPr>
              <a:t> a plan to capture necessary data to calculate those measures.</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Measuring health, opportunity, well-being outcomes of users is better than measuring # of users.</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Measuring # users is better than measuring # of facilities.</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Measuring something is better than measuring nothing.</a:t>
            </a:r>
          </a:p>
          <a:p>
            <a:pPr lvl="0"/>
            <a:r>
              <a:rPr lang="en-US" sz="1200" b="0" u="sng" kern="1200" dirty="0">
                <a:solidFill>
                  <a:schemeClr val="tx1"/>
                </a:solidFill>
                <a:effectLst/>
                <a:latin typeface="+mn-lt"/>
                <a:ea typeface="+mn-ea"/>
                <a:cs typeface="+mn-cs"/>
              </a:rPr>
              <a:t>Implementation steps: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Policy provides specific strategies for implementing itself, including:</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Revising related procedures, plans, regulations, and other processes to accommodate all users on every project.</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Developing new/revising existing design policies and guides to reflect the current state of best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practices in transportation design, and/or adopts existing state or national level guidance.</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Provides for necessary training for transportation staff, community leaders, and public.</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Establishes mechanism for collecting data and measuring performance.</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Identifies appropriate funding sources where necessary.</a:t>
            </a:r>
          </a:p>
          <a:p>
            <a:r>
              <a:rPr lang="en-US" b="1" dirty="0"/>
              <a:t>Source: </a:t>
            </a:r>
            <a:r>
              <a:rPr lang="en-US" dirty="0"/>
              <a:t>adapted by Tab Combs from the National Complete Streets Coalition, Smart Growth America. </a:t>
            </a:r>
          </a:p>
        </p:txBody>
      </p:sp>
      <p:sp>
        <p:nvSpPr>
          <p:cNvPr id="4" name="Slide Number Placeholder 3"/>
          <p:cNvSpPr>
            <a:spLocks noGrp="1"/>
          </p:cNvSpPr>
          <p:nvPr>
            <p:ph type="sldNum" sz="quarter" idx="5"/>
          </p:nvPr>
        </p:nvSpPr>
        <p:spPr/>
        <p:txBody>
          <a:bodyPr/>
          <a:lstStyle/>
          <a:p>
            <a:fld id="{E5421500-ABA7-4F80-9F33-EE022DA3CCF5}" type="slidenum">
              <a:rPr lang="en-US" smtClean="0"/>
              <a:t>17</a:t>
            </a:fld>
            <a:endParaRPr lang="en-US"/>
          </a:p>
        </p:txBody>
      </p:sp>
    </p:spTree>
    <p:extLst>
      <p:ext uri="{BB962C8B-B14F-4D97-AF65-F5344CB8AC3E}">
        <p14:creationId xmlns:p14="http://schemas.microsoft.com/office/powerpoint/2010/main" val="2495018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dirty="0">
                <a:solidFill>
                  <a:schemeClr val="tx1"/>
                </a:solidFill>
                <a:latin typeface="+mn-lt"/>
                <a:ea typeface="+mn-ea"/>
                <a:cs typeface="+mn-cs"/>
              </a:rPr>
              <a:t>Key Message: </a:t>
            </a:r>
            <a:r>
              <a:rPr lang="en-US" sz="1200" b="0" i="0" u="none" strike="noStrike" kern="1200" baseline="0" dirty="0">
                <a:solidFill>
                  <a:schemeClr val="tx1"/>
                </a:solidFill>
                <a:latin typeface="+mn-lt"/>
                <a:ea typeface="+mn-ea"/>
                <a:cs typeface="+mn-cs"/>
              </a:rPr>
              <a:t>Before updating or adopting policy, it is critical to understand what makes up a complete network. A complete network is achieved through coordination and cooperation. Policy can institutionalize these processes by defining selection of projects for funding, interdepartmental coordination and review, and design of bicycle network or facilities. </a:t>
            </a:r>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Notes: </a:t>
            </a:r>
            <a:r>
              <a:rPr lang="en-US" sz="1200" b="0" i="0" u="none" strike="noStrike" kern="1200" baseline="0" dirty="0">
                <a:solidFill>
                  <a:schemeClr val="tx1"/>
                </a:solidFill>
                <a:latin typeface="+mn-lt"/>
                <a:ea typeface="+mn-ea"/>
                <a:cs typeface="+mn-cs"/>
              </a:rPr>
              <a:t>By definition, a network is an interconnected or interrelated chain, group, or system. A network is made up of segments and nodes, and, in the world of transportation, these are roadways, pathways, and intersections. While the overall transportation network is typically complete for vehicular traffic, there are often gaps in bicycle and pedestrian networks. A key intersection or roadway linkage for a vehicle may be a major barrier for a bicyclist or pedestrian, especially those with disabilities.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PRINCIPLES OF A COMPLETE NETWORK</a:t>
            </a:r>
          </a:p>
          <a:p>
            <a:r>
              <a:rPr lang="en-US" sz="1200" b="0" i="0" u="none" strike="noStrike" kern="1200" baseline="0" dirty="0">
                <a:solidFill>
                  <a:schemeClr val="tx1"/>
                </a:solidFill>
                <a:latin typeface="+mn-lt"/>
                <a:ea typeface="+mn-ea"/>
                <a:cs typeface="+mn-cs"/>
              </a:rPr>
              <a:t>The FHWA defines a pedestrian and bicycle transportation network as “a series of interconnected facilities that allow nonmotorized road users of all ages and abilities to safely and conveniently get where they need to go.” FHWA specifies six principles, adapted from the Dutch CROW (Centre for Research and Contract Standardization in Civil and Traffic Engineering) manual that provide a useful method and definition for assessing how well a pedestrian and bicycle network meets its intended purpose. </a:t>
            </a:r>
          </a:p>
          <a:p>
            <a:pPr marL="171450" indent="-171450">
              <a:buFont typeface="Arial" panose="020B0604020202020204" pitchFamily="34" charset="0"/>
              <a:buChar char="•"/>
            </a:pPr>
            <a:r>
              <a:rPr lang="en-US" sz="1200" b="0" i="0" u="sng" strike="noStrike" kern="1200" baseline="0" dirty="0">
                <a:solidFill>
                  <a:schemeClr val="tx1"/>
                </a:solidFill>
                <a:latin typeface="+mn-lt"/>
                <a:ea typeface="+mn-ea"/>
                <a:cs typeface="+mn-cs"/>
              </a:rPr>
              <a:t>Cohesion: </a:t>
            </a:r>
            <a:r>
              <a:rPr lang="en-US" sz="1200" b="0" i="0" u="none" strike="noStrike" kern="1200" baseline="0" dirty="0">
                <a:solidFill>
                  <a:schemeClr val="tx1"/>
                </a:solidFill>
                <a:latin typeface="+mn-lt"/>
                <a:ea typeface="+mn-ea"/>
                <a:cs typeface="+mn-cs"/>
              </a:rPr>
              <a:t>How connected is the network in terms of its concentration of destinations and routes? </a:t>
            </a:r>
          </a:p>
          <a:p>
            <a:pPr marL="171450" indent="-171450">
              <a:buFont typeface="Arial" panose="020B0604020202020204" pitchFamily="34" charset="0"/>
              <a:buChar char="•"/>
            </a:pPr>
            <a:r>
              <a:rPr lang="en-US" sz="1200" b="0" i="0" u="sng" strike="noStrike" kern="1200" baseline="0" dirty="0">
                <a:solidFill>
                  <a:schemeClr val="tx1"/>
                </a:solidFill>
                <a:latin typeface="+mn-lt"/>
                <a:ea typeface="+mn-ea"/>
                <a:cs typeface="+mn-cs"/>
              </a:rPr>
              <a:t>Directness:</a:t>
            </a:r>
            <a:r>
              <a:rPr lang="en-US" sz="1200" b="0" i="0" u="none" strike="noStrike" kern="1200" baseline="0" dirty="0">
                <a:solidFill>
                  <a:schemeClr val="tx1"/>
                </a:solidFill>
                <a:latin typeface="+mn-lt"/>
                <a:ea typeface="+mn-ea"/>
                <a:cs typeface="+mn-cs"/>
              </a:rPr>
              <a:t> Does the network provide direct and convenient access to destinations? </a:t>
            </a:r>
          </a:p>
          <a:p>
            <a:pPr marL="171450" indent="-171450">
              <a:buFont typeface="Arial" panose="020B0604020202020204" pitchFamily="34" charset="0"/>
              <a:buChar char="•"/>
            </a:pPr>
            <a:r>
              <a:rPr lang="en-US" sz="1200" b="0" i="0" u="sng" strike="noStrike" kern="1200" baseline="0" dirty="0">
                <a:solidFill>
                  <a:schemeClr val="tx1"/>
                </a:solidFill>
                <a:latin typeface="+mn-lt"/>
                <a:ea typeface="+mn-ea"/>
                <a:cs typeface="+mn-cs"/>
              </a:rPr>
              <a:t>Accessibility: </a:t>
            </a:r>
            <a:r>
              <a:rPr lang="en-US" sz="1200" b="0" i="0" u="none" strike="noStrike" kern="1200" baseline="0" dirty="0">
                <a:solidFill>
                  <a:schemeClr val="tx1"/>
                </a:solidFill>
                <a:latin typeface="+mn-lt"/>
                <a:ea typeface="+mn-ea"/>
                <a:cs typeface="+mn-cs"/>
              </a:rPr>
              <a:t>How well does the network accommodate travel for all users, regardless of age or ability? </a:t>
            </a:r>
          </a:p>
          <a:p>
            <a:pPr marL="171450" indent="-171450">
              <a:buFont typeface="Arial" panose="020B0604020202020204" pitchFamily="34" charset="0"/>
              <a:buChar char="•"/>
            </a:pPr>
            <a:r>
              <a:rPr lang="en-US" sz="1200" b="0" i="0" u="sng" strike="noStrike" kern="1200" baseline="0" dirty="0">
                <a:solidFill>
                  <a:schemeClr val="tx1"/>
                </a:solidFill>
                <a:latin typeface="+mn-lt"/>
                <a:ea typeface="+mn-ea"/>
                <a:cs typeface="+mn-cs"/>
              </a:rPr>
              <a:t>Alternatives:</a:t>
            </a:r>
            <a:r>
              <a:rPr lang="en-US" sz="1200" b="0" i="0" u="none" strike="noStrike" kern="1200" baseline="0" dirty="0">
                <a:solidFill>
                  <a:schemeClr val="tx1"/>
                </a:solidFill>
                <a:latin typeface="+mn-lt"/>
                <a:ea typeface="+mn-ea"/>
                <a:cs typeface="+mn-cs"/>
              </a:rPr>
              <a:t> Are there several different route choices available within the network? </a:t>
            </a:r>
          </a:p>
          <a:p>
            <a:pPr marL="171450" indent="-171450">
              <a:buFont typeface="Arial" panose="020B0604020202020204" pitchFamily="34" charset="0"/>
              <a:buChar char="•"/>
            </a:pPr>
            <a:r>
              <a:rPr lang="en-US" sz="1200" b="0" i="0" u="sng" strike="noStrike" kern="1200" baseline="0" dirty="0">
                <a:solidFill>
                  <a:schemeClr val="tx1"/>
                </a:solidFill>
                <a:latin typeface="+mn-lt"/>
                <a:ea typeface="+mn-ea"/>
                <a:cs typeface="+mn-cs"/>
              </a:rPr>
              <a:t>Safety and Security</a:t>
            </a:r>
            <a:r>
              <a:rPr lang="en-US" sz="1200" b="0" i="0" u="none" strike="noStrike" kern="1200" baseline="0" dirty="0">
                <a:solidFill>
                  <a:schemeClr val="tx1"/>
                </a:solidFill>
                <a:latin typeface="+mn-lt"/>
                <a:ea typeface="+mn-ea"/>
                <a:cs typeface="+mn-cs"/>
              </a:rPr>
              <a:t>: Does the network provide routes that minimize risk of injury, danger, and crime? </a:t>
            </a:r>
          </a:p>
          <a:p>
            <a:pPr marL="171450" indent="-171450">
              <a:buFont typeface="Arial" panose="020B0604020202020204" pitchFamily="34" charset="0"/>
              <a:buChar char="•"/>
            </a:pPr>
            <a:r>
              <a:rPr lang="en-US" sz="1200" b="0" i="0" u="sng" strike="noStrike" kern="1200" baseline="0" dirty="0">
                <a:solidFill>
                  <a:schemeClr val="tx1"/>
                </a:solidFill>
                <a:latin typeface="+mn-lt"/>
                <a:ea typeface="+mn-ea"/>
                <a:cs typeface="+mn-cs"/>
              </a:rPr>
              <a:t>Comfort:</a:t>
            </a:r>
            <a:r>
              <a:rPr lang="en-US" sz="1200" b="0" i="0" u="none" strike="noStrike" kern="1200" baseline="0" dirty="0">
                <a:solidFill>
                  <a:schemeClr val="tx1"/>
                </a:solidFill>
                <a:latin typeface="+mn-lt"/>
                <a:ea typeface="+mn-ea"/>
                <a:cs typeface="+mn-cs"/>
              </a:rPr>
              <a:t> Does the network appeal to a broad range of age and ability levels and is consideration given to user amenities?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Source: </a:t>
            </a:r>
            <a:r>
              <a:rPr lang="en-US" sz="1200" b="0" i="0" u="none" strike="noStrike" kern="1200" baseline="0" dirty="0">
                <a:solidFill>
                  <a:schemeClr val="tx1"/>
                </a:solidFill>
                <a:latin typeface="+mn-lt"/>
                <a:ea typeface="+mn-ea"/>
                <a:cs typeface="+mn-cs"/>
              </a:rPr>
              <a:t>FHWA. (2015). </a:t>
            </a:r>
            <a:r>
              <a:rPr lang="en-US" sz="1200" b="0" i="1" u="none" strike="noStrike" kern="1200" baseline="0" dirty="0">
                <a:solidFill>
                  <a:schemeClr val="tx1"/>
                </a:solidFill>
                <a:latin typeface="+mn-lt"/>
                <a:ea typeface="+mn-ea"/>
                <a:cs typeface="+mn-cs"/>
              </a:rPr>
              <a:t>Case Studies in Delivering Safe, Comfortable, and Connected Pedestrian and Bicycle Networks</a:t>
            </a:r>
            <a:r>
              <a:rPr lang="en-US" sz="1200" b="0" i="0" u="none" strike="noStrike" kern="1200" baseline="0" dirty="0">
                <a:solidFill>
                  <a:schemeClr val="tx1"/>
                </a:solidFill>
                <a:latin typeface="+mn-lt"/>
                <a:ea typeface="+mn-ea"/>
                <a:cs typeface="+mn-cs"/>
              </a:rPr>
              <a:t>. [FHWA HEP 16-009]. Available: https://www.fhwa.dot.gov/environment/bicycle_pedestrian/publications/network_report/network_report.pdf</a:t>
            </a:r>
          </a:p>
          <a:p>
            <a:r>
              <a:rPr lang="en-US" sz="1200" b="0" i="0" u="none" strike="noStrike" kern="1200" baseline="0" dirty="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18</a:t>
            </a:fld>
            <a:endParaRPr lang="en-US"/>
          </a:p>
        </p:txBody>
      </p:sp>
    </p:spTree>
    <p:extLst>
      <p:ext uri="{BB962C8B-B14F-4D97-AF65-F5344CB8AC3E}">
        <p14:creationId xmlns:p14="http://schemas.microsoft.com/office/powerpoint/2010/main" val="23715679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dirty="0">
                <a:solidFill>
                  <a:schemeClr val="tx1"/>
                </a:solidFill>
                <a:latin typeface="+mn-lt"/>
                <a:ea typeface="+mn-ea"/>
                <a:cs typeface="+mn-cs"/>
              </a:rPr>
              <a:t>Key Message: </a:t>
            </a:r>
            <a:r>
              <a:rPr lang="en-US" sz="1200" b="0" i="0" u="none" strike="noStrike" kern="1200" baseline="0" dirty="0">
                <a:solidFill>
                  <a:schemeClr val="tx1"/>
                </a:solidFill>
                <a:latin typeface="+mn-lt"/>
                <a:ea typeface="+mn-ea"/>
                <a:cs typeface="+mn-cs"/>
              </a:rPr>
              <a:t>A well-connected pedestrian and bicyclist network recognizes that trips vary in purpose and nature. In the same way, a connected network will facilitate travel for several different types of users. A bicycle commuter who needs access to a place of employment may not want to travel along the same shared use path that is used by dog walkers and other recreational users. A system of low volume, low speed streets that provide a comfortable bicycling environment may not provide a direct walking route between a person’s house and the nearest grocery store. Understanding that different users have different needs, pedestrian and bicycle networks should be designed to provide options for continuous, safe, seamless, and convenient travel between all possible destinations.</a:t>
            </a:r>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Notes: </a:t>
            </a:r>
            <a:r>
              <a:rPr lang="en-US" sz="1200" b="0" i="0" u="none" strike="noStrike" kern="1200" baseline="0" dirty="0">
                <a:solidFill>
                  <a:schemeClr val="tx1"/>
                </a:solidFill>
                <a:latin typeface="+mn-lt"/>
                <a:ea typeface="+mn-ea"/>
                <a:cs typeface="+mn-cs"/>
              </a:rPr>
              <a:t>A connected network is not established by a standalone bike lane project, new sidewalk, or curb ramp upgrade. Rather, a network will use these types of projects to deliver a transportation system that prioritizes the needs of pedestrians and bicyclists to safely and conveniently access the destinations they need to reach. By providing connected networks, communities are helping to facilitate the following types of bicycling and walking trips:</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Access to work from residential areas.</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Active transportation to and from school.</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Bicycling and walking links to transit.</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Recreation and physical activity opportunities.</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Access to grocery stores, government buildings, health care, and other essential services.</a:t>
            </a:r>
          </a:p>
          <a:p>
            <a:r>
              <a:rPr lang="en-US" sz="1200" b="1" i="0" u="none" strike="noStrike" kern="1200" baseline="0" dirty="0">
                <a:solidFill>
                  <a:schemeClr val="tx1"/>
                </a:solidFill>
                <a:latin typeface="+mn-lt"/>
                <a:ea typeface="+mn-ea"/>
                <a:cs typeface="+mn-cs"/>
              </a:rPr>
              <a:t>Connection to Other Module:</a:t>
            </a:r>
            <a:r>
              <a:rPr lang="en-US" sz="1200" b="0" i="0" u="none" strike="noStrike" kern="1200" baseline="0" dirty="0">
                <a:solidFill>
                  <a:schemeClr val="tx1"/>
                </a:solidFill>
                <a:latin typeface="+mn-lt"/>
                <a:ea typeface="+mn-ea"/>
                <a:cs typeface="+mn-cs"/>
              </a:rPr>
              <a:t> User and Mode Characteristics and Designing for Walking and Bicycling.</a:t>
            </a:r>
          </a:p>
          <a:p>
            <a:r>
              <a:rPr lang="en-US" sz="1200" b="1" i="0" u="none" strike="noStrike" kern="1200" baseline="0" dirty="0">
                <a:solidFill>
                  <a:schemeClr val="tx1"/>
                </a:solidFill>
                <a:latin typeface="+mn-lt"/>
                <a:ea typeface="+mn-ea"/>
                <a:cs typeface="+mn-cs"/>
              </a:rPr>
              <a:t>Source: </a:t>
            </a:r>
            <a:r>
              <a:rPr lang="en-US" sz="1200" b="0" i="0" u="none" strike="noStrike" kern="1200" baseline="0" dirty="0">
                <a:solidFill>
                  <a:schemeClr val="tx1"/>
                </a:solidFill>
                <a:latin typeface="+mn-lt"/>
                <a:ea typeface="+mn-ea"/>
                <a:cs typeface="+mn-cs"/>
              </a:rPr>
              <a:t>FHWA. (2015). </a:t>
            </a:r>
            <a:r>
              <a:rPr lang="en-US" sz="1200" b="0" i="1" u="none" strike="noStrike" kern="1200" baseline="0" dirty="0">
                <a:solidFill>
                  <a:schemeClr val="tx1"/>
                </a:solidFill>
                <a:latin typeface="+mn-lt"/>
                <a:ea typeface="+mn-ea"/>
                <a:cs typeface="+mn-cs"/>
              </a:rPr>
              <a:t>Case Studies in Delivering Safe, Comfortable, and Connected Pedestrian and Bicycle Networks</a:t>
            </a:r>
            <a:r>
              <a:rPr lang="en-US" sz="1200" b="0" i="0" u="none" strike="noStrike" kern="1200" baseline="0" dirty="0">
                <a:solidFill>
                  <a:schemeClr val="tx1"/>
                </a:solidFill>
                <a:latin typeface="+mn-lt"/>
                <a:ea typeface="+mn-ea"/>
                <a:cs typeface="+mn-cs"/>
              </a:rPr>
              <a:t>. [FHWA HEP 16-009]. Available: https://www.fhwa.dot.gov/environment/bicycle_pedestrian/publications/network_report/network_report.pdf</a:t>
            </a:r>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19</a:t>
            </a:fld>
            <a:endParaRPr lang="en-US"/>
          </a:p>
        </p:txBody>
      </p:sp>
    </p:spTree>
    <p:extLst>
      <p:ext uri="{BB962C8B-B14F-4D97-AF65-F5344CB8AC3E}">
        <p14:creationId xmlns:p14="http://schemas.microsoft.com/office/powerpoint/2010/main" val="36370561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a:extLst>
              <a:ext uri="{FF2B5EF4-FFF2-40B4-BE49-F238E27FC236}">
                <a16:creationId xmlns:a16="http://schemas.microsoft.com/office/drawing/2014/main" id="{E9F6E1A4-5D79-4620-BB5D-23E4F77B0FD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DC1679B8-33F1-4E66-8A84-8578C980A81E}"/>
              </a:ext>
            </a:extLst>
          </p:cNvPr>
          <p:cNvSpPr>
            <a:spLocks noGrp="1"/>
          </p:cNvSpPr>
          <p:nvPr>
            <p:ph type="body" idx="1"/>
          </p:nvPr>
        </p:nvSpPr>
        <p:spPr/>
        <p:txBody>
          <a:bodyPr/>
          <a:lstStyle/>
          <a:p>
            <a:pPr>
              <a:defRPr/>
            </a:pPr>
            <a:r>
              <a:rPr lang="en-US" b="1" dirty="0">
                <a:ea typeface="+mn-ea"/>
                <a:cs typeface="+mn-cs"/>
              </a:rPr>
              <a:t>Key Message: </a:t>
            </a:r>
            <a:r>
              <a:rPr lang="en-US" b="0" dirty="0">
                <a:ea typeface="+mn-ea"/>
                <a:cs typeface="+mn-cs"/>
              </a:rPr>
              <a:t>These are some of the types of actions that can support a Complete Streets approach. </a:t>
            </a:r>
            <a:endParaRPr lang="en-US" b="1" dirty="0">
              <a:ea typeface="+mn-ea"/>
              <a:cs typeface="+mn-cs"/>
            </a:endParaRPr>
          </a:p>
          <a:p>
            <a:pPr>
              <a:defRPr/>
            </a:pPr>
            <a:r>
              <a:rPr lang="en-US" b="1" dirty="0">
                <a:ea typeface="+mn-ea"/>
                <a:cs typeface="+mn-cs"/>
              </a:rPr>
              <a:t>Notes: </a:t>
            </a:r>
            <a:r>
              <a:rPr lang="en-US" b="0" dirty="0">
                <a:ea typeface="+mn-ea"/>
                <a:cs typeface="+mn-cs"/>
              </a:rPr>
              <a:t>Each of these jurisdictions has a Complete Streets policy: Chicago internal policy (2006) and design guidelines (2013), Charlotte design guidelines (2007) and ordinance (2010), Caltrans (California’s DOT) Executive Order 2001 (updated 2008). </a:t>
            </a:r>
            <a:endParaRPr lang="en-US" b="1" dirty="0">
              <a:ea typeface="+mn-ea"/>
              <a:cs typeface="+mn-cs"/>
            </a:endParaRPr>
          </a:p>
          <a:p>
            <a:pPr>
              <a:defRPr/>
            </a:pPr>
            <a:r>
              <a:rPr lang="en-US" b="1" dirty="0">
                <a:ea typeface="+mn-ea"/>
                <a:cs typeface="+mn-cs"/>
              </a:rPr>
              <a:t>Connection to Other Module: </a:t>
            </a:r>
            <a:r>
              <a:rPr lang="en-US" b="0" dirty="0">
                <a:ea typeface="+mn-ea"/>
                <a:cs typeface="+mn-cs"/>
              </a:rPr>
              <a:t>Designing for Walking and Bicycling includes a few slides about Complete Streets design in Chicago and Facility and Network Analysis includes a slide about California’s shift away from using vehicle LOS.</a:t>
            </a:r>
            <a:endParaRPr lang="en-US" b="1" dirty="0">
              <a:ea typeface="+mn-ea"/>
              <a:cs typeface="+mn-cs"/>
            </a:endParaRPr>
          </a:p>
          <a:p>
            <a:pPr>
              <a:defRPr/>
            </a:pPr>
            <a:r>
              <a:rPr lang="en-US" b="1" dirty="0">
                <a:ea typeface="+mn-ea"/>
                <a:cs typeface="+mn-cs"/>
              </a:rPr>
              <a:t>Source: </a:t>
            </a:r>
            <a:r>
              <a:rPr lang="en-US" sz="1200" b="0" i="0" u="none" strike="noStrike" kern="1200" baseline="0" dirty="0" err="1">
                <a:solidFill>
                  <a:schemeClr val="tx1"/>
                </a:solidFill>
                <a:latin typeface="+mn-lt"/>
                <a:ea typeface="+mn-ea"/>
                <a:cs typeface="+mn-cs"/>
              </a:rPr>
              <a:t>Louch</a:t>
            </a:r>
            <a:r>
              <a:rPr lang="en-US" sz="1200" b="0" i="0" u="none" strike="noStrike" kern="1200" baseline="0" dirty="0">
                <a:solidFill>
                  <a:schemeClr val="tx1"/>
                </a:solidFill>
                <a:latin typeface="+mn-lt"/>
                <a:ea typeface="+mn-ea"/>
                <a:cs typeface="+mn-cs"/>
              </a:rPr>
              <a:t>, H.; O’Byrne, D.; </a:t>
            </a:r>
            <a:r>
              <a:rPr lang="en-US" sz="1200" b="0" i="0" u="none" strike="noStrike" kern="1200" baseline="0" dirty="0" err="1">
                <a:solidFill>
                  <a:schemeClr val="tx1"/>
                </a:solidFill>
                <a:latin typeface="+mn-lt"/>
                <a:ea typeface="+mn-ea"/>
                <a:cs typeface="+mn-cs"/>
              </a:rPr>
              <a:t>Machi</a:t>
            </a:r>
            <a:r>
              <a:rPr lang="en-US" sz="1200" b="0" i="0" u="none" strike="noStrike" kern="1200" baseline="0" dirty="0">
                <a:solidFill>
                  <a:schemeClr val="tx1"/>
                </a:solidFill>
                <a:latin typeface="+mn-lt"/>
                <a:ea typeface="+mn-ea"/>
                <a:cs typeface="+mn-cs"/>
              </a:rPr>
              <a:t>, C.; O’Toole, K.; </a:t>
            </a:r>
            <a:r>
              <a:rPr lang="en-US" sz="1200" b="0" i="0" u="none" strike="noStrike" kern="1200" baseline="0" dirty="0" err="1">
                <a:solidFill>
                  <a:schemeClr val="tx1"/>
                </a:solidFill>
                <a:latin typeface="+mn-lt"/>
                <a:ea typeface="+mn-ea"/>
                <a:cs typeface="+mn-cs"/>
              </a:rPr>
              <a:t>VanOosten</a:t>
            </a:r>
            <a:r>
              <a:rPr lang="en-US" sz="1200" b="0" i="0" u="none" strike="noStrike" kern="1200" baseline="0" dirty="0">
                <a:solidFill>
                  <a:schemeClr val="tx1"/>
                </a:solidFill>
                <a:latin typeface="+mn-lt"/>
                <a:ea typeface="+mn-ea"/>
                <a:cs typeface="+mn-cs"/>
              </a:rPr>
              <a:t>, M.; Twaddell, H.; and Martin, L. (2016). </a:t>
            </a:r>
            <a:r>
              <a:rPr lang="en-US" b="0" i="1" dirty="0">
                <a:ea typeface="+mn-ea"/>
                <a:cs typeface="+mn-cs"/>
              </a:rPr>
              <a:t>Noteworthy Local Policies that Support Safe and Complete Pedestrian and Bicycle Networks. </a:t>
            </a:r>
            <a:r>
              <a:rPr lang="en-US" b="0" i="0" dirty="0">
                <a:ea typeface="+mn-ea"/>
                <a:cs typeface="+mn-cs"/>
              </a:rPr>
              <a:t>Federal Highway Administration, Washington, DC.</a:t>
            </a:r>
            <a:endParaRPr lang="en-US" b="0" i="1" dirty="0">
              <a:ea typeface="+mn-ea"/>
              <a:cs typeface="+mn-cs"/>
            </a:endParaRPr>
          </a:p>
        </p:txBody>
      </p:sp>
      <p:sp>
        <p:nvSpPr>
          <p:cNvPr id="78852" name="Slide Number Placeholder 3">
            <a:extLst>
              <a:ext uri="{FF2B5EF4-FFF2-40B4-BE49-F238E27FC236}">
                <a16:creationId xmlns:a16="http://schemas.microsoft.com/office/drawing/2014/main" id="{81DFE1A8-B60C-409C-9E10-844BFDF769F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MS PGothic" panose="020B0600070205080204" pitchFamily="34" charset="-128"/>
              </a:defRPr>
            </a:lvl1pPr>
            <a:lvl2pPr marL="758255" indent="-291636" eaLnBrk="0" hangingPunct="0">
              <a:defRPr>
                <a:solidFill>
                  <a:schemeClr val="tx1"/>
                </a:solidFill>
                <a:latin typeface="Arial" panose="020B0604020202020204" pitchFamily="34" charset="0"/>
                <a:ea typeface="MS PGothic" panose="020B0600070205080204" pitchFamily="34" charset="-128"/>
              </a:defRPr>
            </a:lvl2pPr>
            <a:lvl3pPr marL="1166546" indent="-233309" eaLnBrk="0" hangingPunct="0">
              <a:defRPr>
                <a:solidFill>
                  <a:schemeClr val="tx1"/>
                </a:solidFill>
                <a:latin typeface="Arial" panose="020B0604020202020204" pitchFamily="34" charset="0"/>
                <a:ea typeface="MS PGothic" panose="020B0600070205080204" pitchFamily="34" charset="-128"/>
              </a:defRPr>
            </a:lvl3pPr>
            <a:lvl4pPr marL="1633164" indent="-233309" eaLnBrk="0" hangingPunct="0">
              <a:defRPr>
                <a:solidFill>
                  <a:schemeClr val="tx1"/>
                </a:solidFill>
                <a:latin typeface="Arial" panose="020B0604020202020204" pitchFamily="34" charset="0"/>
                <a:ea typeface="MS PGothic" panose="020B0600070205080204" pitchFamily="34" charset="-128"/>
              </a:defRPr>
            </a:lvl4pPr>
            <a:lvl5pPr marL="2099782" indent="-233309" eaLnBrk="0" hangingPunct="0">
              <a:defRPr>
                <a:solidFill>
                  <a:schemeClr val="tx1"/>
                </a:solidFill>
                <a:latin typeface="Arial" panose="020B0604020202020204" pitchFamily="34" charset="0"/>
                <a:ea typeface="MS PGothic" panose="020B0600070205080204" pitchFamily="34" charset="-128"/>
              </a:defRPr>
            </a:lvl5pPr>
            <a:lvl6pPr marL="2566401" indent="-233309"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3033019" indent="-233309"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99637" indent="-233309"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966256" indent="-233309"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fld id="{89AA1FB6-0EC1-44B8-8869-797C45AF6CBA}" type="slidenum">
              <a:rPr lang="en-US" altLang="en-US"/>
              <a:pPr eaLnBrk="1" hangingPunct="1"/>
              <a:t>20</a:t>
            </a:fld>
            <a:endParaRPr lang="en-US" altLang="en-US"/>
          </a:p>
        </p:txBody>
      </p:sp>
    </p:spTree>
    <p:extLst>
      <p:ext uri="{BB962C8B-B14F-4D97-AF65-F5344CB8AC3E}">
        <p14:creationId xmlns:p14="http://schemas.microsoft.com/office/powerpoint/2010/main" val="813658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Performance measurement and broader policy packages like those listed on the slide both support the implementation of a pedestrian and/or bicycle plan. Complete Streets and Vision Zero are not plans in and of themselves; rather, they are philosophies and language (and sometimes goals or actions) that help inspire and support a plan.</a:t>
            </a:r>
            <a:endParaRPr lang="en-US" b="1" dirty="0"/>
          </a:p>
          <a:p>
            <a:r>
              <a:rPr lang="en-US" b="1" dirty="0"/>
              <a:t>Notes</a:t>
            </a:r>
            <a:r>
              <a:rPr lang="en-US" dirty="0"/>
              <a:t>: The previous module, Planning for Walking and Bicycling, ended with a few slides about implementing plans. It mentioned implementation steps such as securing funding, establishing a timeline, and drafting annual work plans. This module will spend more time delving into performance monitoring. This module will also cover Complete Streets and Vision Zero, which are often referred to as policies, but they are more like packages or philosophies that guide a community or agency’s transportation-related activities.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Connection to other Module: </a:t>
            </a:r>
            <a:r>
              <a:rPr lang="en-US" b="0" dirty="0"/>
              <a:t>Bicycle and Pedestrian Data for Planning and Safety Analysis both cover types of data that may be needed for performance measures.</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a:t>
            </a:fld>
            <a:endParaRPr lang="en-US"/>
          </a:p>
        </p:txBody>
      </p:sp>
    </p:spTree>
    <p:extLst>
      <p:ext uri="{BB962C8B-B14F-4D97-AF65-F5344CB8AC3E}">
        <p14:creationId xmlns:p14="http://schemas.microsoft.com/office/powerpoint/2010/main" val="33328339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Source: </a:t>
            </a:r>
            <a:r>
              <a:rPr lang="en-US" dirty="0"/>
              <a:t>Seth LaJeunesse, Complete Streets as Safe Systems lecture, Jan 22, 2019</a:t>
            </a:r>
          </a:p>
        </p:txBody>
      </p:sp>
      <p:sp>
        <p:nvSpPr>
          <p:cNvPr id="4" name="Slide Number Placeholder 3"/>
          <p:cNvSpPr>
            <a:spLocks noGrp="1"/>
          </p:cNvSpPr>
          <p:nvPr>
            <p:ph type="sldNum" sz="quarter" idx="5"/>
          </p:nvPr>
        </p:nvSpPr>
        <p:spPr/>
        <p:txBody>
          <a:bodyPr/>
          <a:lstStyle/>
          <a:p>
            <a:fld id="{E5421500-ABA7-4F80-9F33-EE022DA3CCF5}" type="slidenum">
              <a:rPr lang="en-US" smtClean="0"/>
              <a:t>22</a:t>
            </a:fld>
            <a:endParaRPr lang="en-US"/>
          </a:p>
        </p:txBody>
      </p:sp>
    </p:spTree>
    <p:extLst>
      <p:ext uri="{BB962C8B-B14F-4D97-AF65-F5344CB8AC3E}">
        <p14:creationId xmlns:p14="http://schemas.microsoft.com/office/powerpoint/2010/main" val="37182166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 </a:t>
            </a:r>
            <a:r>
              <a:rPr lang="en-US" dirty="0"/>
              <a:t>Seth LaJeunesse. “Complete Streets as Safe Systems.” Lecture, Jan. 22, 2019.</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23</a:t>
            </a:fld>
            <a:endParaRPr lang="en-US"/>
          </a:p>
        </p:txBody>
      </p:sp>
    </p:spTree>
    <p:extLst>
      <p:ext uri="{BB962C8B-B14F-4D97-AF65-F5344CB8AC3E}">
        <p14:creationId xmlns:p14="http://schemas.microsoft.com/office/powerpoint/2010/main" val="39460089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Image: </a:t>
            </a:r>
            <a:r>
              <a:rPr lang="en-US" dirty="0"/>
              <a:t>USDOT. (2017). “New Safety UTC Envisions Safe Systems Approach for US Roadways.” </a:t>
            </a:r>
            <a:r>
              <a:rPr lang="en-US" i="1" dirty="0"/>
              <a:t>UTC Spotlight, 115. </a:t>
            </a:r>
            <a:r>
              <a:rPr lang="en-US" dirty="0">
                <a:hlinkClick r:id="rId3"/>
              </a:rPr>
              <a:t>https://www.transportation.gov/sites/dot.gov/files/docs/utc/286546/utcnewsletter115october.pdf</a:t>
            </a:r>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24</a:t>
            </a:fld>
            <a:endParaRPr lang="en-US"/>
          </a:p>
        </p:txBody>
      </p:sp>
    </p:spTree>
    <p:extLst>
      <p:ext uri="{BB962C8B-B14F-4D97-AF65-F5344CB8AC3E}">
        <p14:creationId xmlns:p14="http://schemas.microsoft.com/office/powerpoint/2010/main" val="30219433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 </a:t>
            </a:r>
            <a:r>
              <a:rPr lang="en-US" dirty="0"/>
              <a:t>Seth LaJeunesse. “Complete Streets as Safe Systems.” Lecture, Jan. 22, 2019.</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25</a:t>
            </a:fld>
            <a:endParaRPr lang="en-US"/>
          </a:p>
        </p:txBody>
      </p:sp>
    </p:spTree>
    <p:extLst>
      <p:ext uri="{BB962C8B-B14F-4D97-AF65-F5344CB8AC3E}">
        <p14:creationId xmlns:p14="http://schemas.microsoft.com/office/powerpoint/2010/main" val="3375772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Source:</a:t>
            </a:r>
            <a:r>
              <a:rPr lang="en-US" dirty="0"/>
              <a:t> Vision Zero Network</a:t>
            </a:r>
          </a:p>
        </p:txBody>
      </p:sp>
      <p:sp>
        <p:nvSpPr>
          <p:cNvPr id="4" name="Slide Number Placeholder 3"/>
          <p:cNvSpPr>
            <a:spLocks noGrp="1"/>
          </p:cNvSpPr>
          <p:nvPr>
            <p:ph type="sldNum" sz="quarter" idx="5"/>
          </p:nvPr>
        </p:nvSpPr>
        <p:spPr/>
        <p:txBody>
          <a:bodyPr/>
          <a:lstStyle/>
          <a:p>
            <a:fld id="{E5421500-ABA7-4F80-9F33-EE022DA3CCF5}" type="slidenum">
              <a:rPr lang="en-US" smtClean="0"/>
              <a:t>26</a:t>
            </a:fld>
            <a:endParaRPr lang="en-US"/>
          </a:p>
        </p:txBody>
      </p:sp>
    </p:spTree>
    <p:extLst>
      <p:ext uri="{BB962C8B-B14F-4D97-AF65-F5344CB8AC3E}">
        <p14:creationId xmlns:p14="http://schemas.microsoft.com/office/powerpoint/2010/main" val="22398327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27</a:t>
            </a:fld>
            <a:endParaRPr lang="en-US"/>
          </a:p>
        </p:txBody>
      </p:sp>
    </p:spTree>
    <p:extLst>
      <p:ext uri="{BB962C8B-B14F-4D97-AF65-F5344CB8AC3E}">
        <p14:creationId xmlns:p14="http://schemas.microsoft.com/office/powerpoint/2010/main" val="24383985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This is an example how the relationship between Vision Zero and ped/bike plan can flow in either direction.</a:t>
            </a:r>
            <a:endParaRPr lang="en-US" b="1" dirty="0"/>
          </a:p>
          <a:p>
            <a:r>
              <a:rPr lang="en-US" b="1" dirty="0"/>
              <a:t>Notes</a:t>
            </a:r>
            <a:r>
              <a:rPr lang="en-US" dirty="0"/>
              <a:t>: Austin’s Vision Zero Action Plan (2016) called for the city to "develop action plans for vulnerable road user groups“ (including pedestrians). The 2018 PSAP includes recommendations to enhance and elaborate upon the recommendations in the Vision Zero Action Plan. The PSAP also supports the implementation of other city plans including: Imagine Austin Comprehensive Plan (2012), Sidewalk Master Plan (2016) and ADA Transition Update (2016), and Austin Strategic Mobility Plan (comprehensive multimodal transportation plan, ongoing).</a:t>
            </a:r>
            <a:endParaRPr lang="en-US" dirty="0">
              <a:highlight>
                <a:srgbClr val="FFFF00"/>
              </a:highligh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Connection to Other Module: </a:t>
            </a:r>
            <a:r>
              <a:rPr lang="en-US" b="0" dirty="0"/>
              <a:t>Austin’s Pedestrian Safety Action Plan is also included as an example in the module Planning for Walking and Bicycling. </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City of Austin (2018) </a:t>
            </a:r>
            <a:r>
              <a:rPr lang="en-US" sz="1200" i="1" dirty="0">
                <a:solidFill>
                  <a:schemeClr val="accent4"/>
                </a:solidFill>
              </a:rPr>
              <a:t>Austin Pedestrian Safety Action Plan. </a:t>
            </a:r>
            <a:r>
              <a:rPr lang="en-US" sz="1200" i="0" dirty="0">
                <a:solidFill>
                  <a:schemeClr val="accent4"/>
                </a:solidFill>
              </a:rPr>
              <a:t>Available:</a:t>
            </a:r>
            <a:r>
              <a:rPr lang="en-US" sz="1200" i="1" dirty="0">
                <a:solidFill>
                  <a:schemeClr val="accent4"/>
                </a:solidFill>
              </a:rPr>
              <a:t> </a:t>
            </a:r>
            <a:r>
              <a:rPr lang="en-US" dirty="0"/>
              <a:t>http://austintexas.gov/PedSafetyPlan</a:t>
            </a:r>
          </a:p>
        </p:txBody>
      </p:sp>
      <p:sp>
        <p:nvSpPr>
          <p:cNvPr id="4" name="Slide Number Placeholder 3"/>
          <p:cNvSpPr>
            <a:spLocks noGrp="1"/>
          </p:cNvSpPr>
          <p:nvPr>
            <p:ph type="sldNum" sz="quarter" idx="5"/>
          </p:nvPr>
        </p:nvSpPr>
        <p:spPr/>
        <p:txBody>
          <a:bodyPr/>
          <a:lstStyle/>
          <a:p>
            <a:fld id="{E5421500-ABA7-4F80-9F33-EE022DA3CCF5}" type="slidenum">
              <a:rPr lang="en-US" smtClean="0"/>
              <a:t>28</a:t>
            </a:fld>
            <a:endParaRPr lang="en-US"/>
          </a:p>
        </p:txBody>
      </p:sp>
    </p:spTree>
    <p:extLst>
      <p:ext uri="{BB962C8B-B14F-4D97-AF65-F5344CB8AC3E}">
        <p14:creationId xmlns:p14="http://schemas.microsoft.com/office/powerpoint/2010/main" val="2115879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29</a:t>
            </a:fld>
            <a:endParaRPr lang="en-US"/>
          </a:p>
        </p:txBody>
      </p:sp>
    </p:spTree>
    <p:extLst>
      <p:ext uri="{BB962C8B-B14F-4D97-AF65-F5344CB8AC3E}">
        <p14:creationId xmlns:p14="http://schemas.microsoft.com/office/powerpoint/2010/main" val="41666837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These are the key principles that that Dutch use when designing the transportation network.</a:t>
            </a:r>
            <a:endParaRPr lang="en-US" b="1" dirty="0"/>
          </a:p>
          <a:p>
            <a:r>
              <a:rPr lang="en-US" b="1" dirty="0"/>
              <a:t>Notes:</a:t>
            </a:r>
          </a:p>
          <a:p>
            <a:pPr marL="171450" indent="-171450">
              <a:buFont typeface="Arial" panose="020B0604020202020204" pitchFamily="34" charset="0"/>
              <a:buChar char="•"/>
            </a:pPr>
            <a:r>
              <a:rPr lang="en-US" b="1" dirty="0"/>
              <a:t>FUNCTIONALITY: </a:t>
            </a:r>
            <a:r>
              <a:rPr lang="en-US" dirty="0"/>
              <a:t>Through roads (arterials) are best suited for through traffic and are designed to move vehicles efficiently from A to B. Access roads (local) feature low speeds, allowing vehicle traffic to mix with pedestrians and cyclists. Residential streets are the majority of access roads and should be safe, slow streets that prioritize pedestrians. Distributor (collector) roads connect access and through roads, encouraging traffic flow and providing safe interchanges, particularly when intersecting a road with a different function. </a:t>
            </a:r>
          </a:p>
          <a:p>
            <a:pPr marL="171450" indent="-171450">
              <a:buFont typeface="Arial" panose="020B0604020202020204" pitchFamily="34" charset="0"/>
              <a:buChar char="•"/>
            </a:pPr>
            <a:r>
              <a:rPr lang="en-US" b="1" dirty="0"/>
              <a:t>HOMOGENEITY: </a:t>
            </a:r>
            <a:r>
              <a:rPr lang="en-US" dirty="0"/>
              <a:t>Reductions in speed can mitigate the risk of serious injury or fatality and can be managed through roadway design. Where speeds are high, and road users of varying masses are moving in different directions, separation can prevent conflicts and serious injury. </a:t>
            </a:r>
          </a:p>
          <a:p>
            <a:pPr marL="171450" indent="-171450">
              <a:buFont typeface="Arial" panose="020B0604020202020204" pitchFamily="34" charset="0"/>
              <a:buChar char="•"/>
            </a:pPr>
            <a:r>
              <a:rPr lang="en-US" b="1" dirty="0"/>
              <a:t>PREDICTABILITY: </a:t>
            </a:r>
            <a:r>
              <a:rPr lang="en-US" dirty="0"/>
              <a:t>Roadway design can encourage road users to behave in a way that is expected and in line with the posted speed limit. </a:t>
            </a:r>
          </a:p>
          <a:p>
            <a:pPr marL="171450" indent="-171450">
              <a:buFont typeface="Arial" panose="020B0604020202020204" pitchFamily="34" charset="0"/>
              <a:buChar char="•"/>
            </a:pPr>
            <a:r>
              <a:rPr lang="en-US" b="1" dirty="0"/>
              <a:t>FORGIVENESS: </a:t>
            </a:r>
            <a:r>
              <a:rPr lang="en-US" dirty="0"/>
              <a:t>The layout of a road can significantly influence traffic behavior. Forgiving streets ensure that even when something does go wrong, the risk of severe consequence is mitigated. </a:t>
            </a:r>
          </a:p>
          <a:p>
            <a:pPr marL="171450" indent="-171450">
              <a:buFont typeface="Arial" panose="020B0604020202020204" pitchFamily="34" charset="0"/>
              <a:buChar char="•"/>
            </a:pPr>
            <a:r>
              <a:rPr lang="en-US" b="1" dirty="0"/>
              <a:t>STATE AWARENESS: </a:t>
            </a:r>
            <a:r>
              <a:rPr lang="en-US" dirty="0"/>
              <a:t>Factors that contribute to awareness include the condition of the road, weather, driving skills, impairment, stress, and fatigue.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Connection to Other Module: </a:t>
            </a:r>
            <a:r>
              <a:rPr lang="en-US" b="0" dirty="0"/>
              <a:t>Designing for Walking and Bicycling includes a slide about Sustainable Safety that is focused on design principles.</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endParaRPr lang="en-US" dirty="0"/>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dirty="0" err="1"/>
              <a:t>Schultheiss</a:t>
            </a:r>
            <a:r>
              <a:rPr lang="en-US" dirty="0"/>
              <a:t>, Bill; Goodman, Dan; Blackburn, Lauren; Wood, Adam; Reed, Dan; </a:t>
            </a:r>
            <a:r>
              <a:rPr lang="en-US" dirty="0" err="1"/>
              <a:t>Elbech</a:t>
            </a:r>
            <a:r>
              <a:rPr lang="en-US" dirty="0"/>
              <a:t>, Mary. (2019). </a:t>
            </a:r>
            <a:r>
              <a:rPr lang="en-US" i="1" dirty="0"/>
              <a:t>Bikeway Selection Guide. </a:t>
            </a:r>
            <a:r>
              <a:rPr lang="en-US" dirty="0"/>
              <a:t>Federal Highway Administration, Washington, DC.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kern="1200" dirty="0">
                <a:solidFill>
                  <a:schemeClr val="tx1"/>
                </a:solidFill>
                <a:effectLst/>
                <a:latin typeface="+mn-lt"/>
                <a:ea typeface="+mn-ea"/>
                <a:cs typeface="+mn-cs"/>
              </a:rPr>
              <a:t>Federal Highway Administration. (2016). </a:t>
            </a:r>
            <a:r>
              <a:rPr lang="en-US" sz="1200" b="0" i="1" kern="1200" dirty="0">
                <a:solidFill>
                  <a:schemeClr val="tx1"/>
                </a:solidFill>
                <a:effectLst/>
                <a:latin typeface="+mn-lt"/>
                <a:ea typeface="+mn-ea"/>
                <a:cs typeface="+mn-cs"/>
              </a:rPr>
              <a:t>Bicycle Network Planning &amp; Facility Design Approaches in the Netherlands and the United States. </a:t>
            </a:r>
            <a:r>
              <a:rPr lang="en-US" dirty="0"/>
              <a:t>Federal Highway Administration, Washington, DC.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1"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30</a:t>
            </a:fld>
            <a:endParaRPr lang="en-US"/>
          </a:p>
        </p:txBody>
      </p:sp>
    </p:spTree>
    <p:extLst>
      <p:ext uri="{BB962C8B-B14F-4D97-AF65-F5344CB8AC3E}">
        <p14:creationId xmlns:p14="http://schemas.microsoft.com/office/powerpoint/2010/main" val="18672617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 </a:t>
            </a:r>
            <a:r>
              <a:rPr lang="en-US" dirty="0" err="1"/>
              <a:t>Tingvall</a:t>
            </a:r>
            <a:r>
              <a:rPr lang="en-US" dirty="0"/>
              <a:t> and Haworth together advocated for a </a:t>
            </a:r>
            <a:r>
              <a:rPr lang="en-US" i="0" dirty="0"/>
              <a:t>Vision Zero </a:t>
            </a:r>
            <a:r>
              <a:rPr lang="en-US" dirty="0"/>
              <a:t>Safe Systems approach in Australia, starting with the state of Victoria. Their recommendations focused on infrastructure improvements and speed management, citing that the most important aspect of </a:t>
            </a:r>
            <a:r>
              <a:rPr lang="en-US" i="0" dirty="0"/>
              <a:t>Vision Zero </a:t>
            </a:r>
            <a:r>
              <a:rPr lang="en-US" dirty="0"/>
              <a:t>centered around the human body’s biomechanical tolerance to an external force. Specifically, they proposed that speed limits be reduced to levels more appropriate for the road infrastructure and significant separation should exist between road users on roads where speed exceeded 60-70 km/h (37-43 mph). Further, where conflicts between vehicles and pedestrians occurred, speed limits should be no more than 30 km/h (19 mph). Otherwise, vehicles and pedestrians should be physically separated.</a:t>
            </a:r>
          </a:p>
          <a:p>
            <a:r>
              <a:rPr lang="en-US" b="1" dirty="0"/>
              <a:t>Source: </a:t>
            </a:r>
            <a:r>
              <a:rPr lang="en-US" sz="1200" b="0" i="0" u="none" strike="noStrike" kern="1200" baseline="0" dirty="0">
                <a:solidFill>
                  <a:schemeClr val="tx1"/>
                </a:solidFill>
                <a:latin typeface="+mn-lt"/>
                <a:ea typeface="+mn-ea"/>
                <a:cs typeface="+mn-cs"/>
              </a:rPr>
              <a:t>Signor, K.; Kumfer, W.; LaJeunesse, S.; and Carter, D. (2018). </a:t>
            </a:r>
            <a:r>
              <a:rPr lang="en-US" sz="1200" b="0" i="1" u="none" strike="noStrike" kern="1200" baseline="0" dirty="0">
                <a:solidFill>
                  <a:schemeClr val="tx1"/>
                </a:solidFill>
                <a:latin typeface="+mn-lt"/>
                <a:ea typeface="+mn-ea"/>
                <a:cs typeface="+mn-cs"/>
              </a:rPr>
              <a:t>Safe Systems Synthesis: An International Scan for Domestic Application.</a:t>
            </a:r>
            <a:r>
              <a:rPr lang="en-US" sz="1200" b="0" i="0" u="none" strike="noStrike" kern="1200" baseline="0" dirty="0">
                <a:solidFill>
                  <a:schemeClr val="tx1"/>
                </a:solidFill>
                <a:latin typeface="+mn-lt"/>
                <a:ea typeface="+mn-ea"/>
                <a:cs typeface="+mn-cs"/>
              </a:rPr>
              <a:t> North Carolina Governor’s Highway Safety Program.</a:t>
            </a:r>
            <a:endParaRPr lang="en-US" b="0" i="1"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31</a:t>
            </a:fld>
            <a:endParaRPr lang="en-US"/>
          </a:p>
        </p:txBody>
      </p:sp>
    </p:spTree>
    <p:extLst>
      <p:ext uri="{BB962C8B-B14F-4D97-AF65-F5344CB8AC3E}">
        <p14:creationId xmlns:p14="http://schemas.microsoft.com/office/powerpoint/2010/main" val="903442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DECFD698-A078-4F3B-9046-27505B270CD2}"/>
              </a:ext>
            </a:extLst>
          </p:cNvPr>
          <p:cNvSpPr>
            <a:spLocks noGrp="1" noRot="1" noChangeAspect="1" noTextEdit="1"/>
          </p:cNvSpPr>
          <p:nvPr>
            <p:ph type="sldImg"/>
          </p:nvPr>
        </p:nvSpPr>
        <p:spPr>
          <a:ln/>
        </p:spPr>
      </p:sp>
      <p:sp>
        <p:nvSpPr>
          <p:cNvPr id="34819" name="Notes Placeholder 2">
            <a:extLst>
              <a:ext uri="{FF2B5EF4-FFF2-40B4-BE49-F238E27FC236}">
                <a16:creationId xmlns:a16="http://schemas.microsoft.com/office/drawing/2014/main" id="{98ADB539-7F86-4C52-9DA0-F33736D5B531}"/>
              </a:ext>
            </a:extLst>
          </p:cNvPr>
          <p:cNvSpPr>
            <a:spLocks noGrp="1"/>
          </p:cNvSpPr>
          <p:nvPr>
            <p:ph type="body" idx="1"/>
          </p:nvPr>
        </p:nvSpPr>
        <p:spPr>
          <a:no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Key Message: </a:t>
            </a:r>
            <a:r>
              <a:rPr lang="en-US" sz="1200" b="0" kern="1200" dirty="0">
                <a:solidFill>
                  <a:schemeClr val="tx1"/>
                </a:solidFill>
                <a:effectLst/>
                <a:latin typeface="+mn-lt"/>
                <a:ea typeface="+mn-ea"/>
                <a:cs typeface="+mn-cs"/>
              </a:rPr>
              <a:t>P</a:t>
            </a:r>
            <a:r>
              <a:rPr lang="en-US" sz="1200" kern="1200" dirty="0">
                <a:solidFill>
                  <a:schemeClr val="tx1"/>
                </a:solidFill>
                <a:effectLst/>
                <a:latin typeface="+mn-lt"/>
                <a:ea typeface="+mn-ea"/>
                <a:cs typeface="+mn-cs"/>
              </a:rPr>
              <a:t>erformance measures are key for monitoring, identifying, and celebrating progress, but they also allow the plan to be a living document by telling you when/where/why/how to adapt initial policies in order to better achieve desired goals. Evaluation/monitoring and informed revision are critical to ensure sustained political/public support for the plan.</a:t>
            </a:r>
            <a:endParaRPr lang="en-US" b="1" dirty="0"/>
          </a:p>
          <a:p>
            <a:r>
              <a:rPr lang="en-US" b="1" dirty="0"/>
              <a:t>Source: </a:t>
            </a:r>
          </a:p>
          <a:p>
            <a:pPr marL="228600" indent="-228600">
              <a:buFont typeface="+mj-lt"/>
              <a:buAutoNum type="arabicPeriod"/>
            </a:pPr>
            <a:r>
              <a:rPr lang="en-US" b="0" dirty="0"/>
              <a:t>Semler, C.; Vest, A.; Kingsley, K.; </a:t>
            </a:r>
            <a:r>
              <a:rPr lang="en-US" b="0" dirty="0" err="1"/>
              <a:t>Mah</a:t>
            </a:r>
            <a:r>
              <a:rPr lang="en-US" b="0" dirty="0"/>
              <a:t>, S.; </a:t>
            </a:r>
            <a:r>
              <a:rPr lang="en-US" b="0" dirty="0" err="1"/>
              <a:t>Kittleson</a:t>
            </a:r>
            <a:r>
              <a:rPr lang="en-US" b="0" dirty="0"/>
              <a:t>, W.; Sundstrom, C.; and Brookshire, K. (2016). </a:t>
            </a:r>
            <a:r>
              <a:rPr lang="en-US" b="0" i="1" dirty="0"/>
              <a:t>Guidebook for Developing Pedestrian and Bicycle Performance Measures.</a:t>
            </a:r>
            <a:r>
              <a:rPr lang="en-US" b="0" i="0" dirty="0"/>
              <a:t> Washington, DC: United Stated Department of Transportation, Federal Highway Administration.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0" dirty="0" err="1"/>
              <a:t>Seiff</a:t>
            </a:r>
            <a:r>
              <a:rPr lang="en-US" b="0" dirty="0"/>
              <a:t>, C. and Weissman, D. (2016). </a:t>
            </a:r>
            <a:r>
              <a:rPr lang="en-US" b="1" dirty="0"/>
              <a:t>“</a:t>
            </a:r>
            <a:r>
              <a:rPr lang="en-US" dirty="0"/>
              <a:t>Putting active transportation performance measures into practice.” </a:t>
            </a:r>
            <a:r>
              <a:rPr lang="en-US" i="1" dirty="0"/>
              <a:t>ITE Journal, 86</a:t>
            </a:r>
            <a:r>
              <a:rPr lang="en-US" dirty="0"/>
              <a:t>(3), 28-33, Washington, DC.</a:t>
            </a:r>
          </a:p>
          <a:p>
            <a:pPr marL="228600" indent="-228600">
              <a:buFont typeface="+mj-lt"/>
              <a:buAutoNum type="arabicPeriod"/>
            </a:pPr>
            <a:endParaRPr lang="en-US" dirty="0"/>
          </a:p>
          <a:p>
            <a:endParaRPr lang="en-US" altLang="en-US" dirty="0"/>
          </a:p>
        </p:txBody>
      </p:sp>
      <p:sp>
        <p:nvSpPr>
          <p:cNvPr id="34820" name="Slide Number Placeholder 3">
            <a:extLst>
              <a:ext uri="{FF2B5EF4-FFF2-40B4-BE49-F238E27FC236}">
                <a16:creationId xmlns:a16="http://schemas.microsoft.com/office/drawing/2014/main" id="{6E411CA8-04B6-492E-B7F2-CFA5E89145C2}"/>
              </a:ext>
            </a:extLst>
          </p:cNvPr>
          <p:cNvSpPr>
            <a:spLocks noGrp="1"/>
          </p:cNvSpPr>
          <p:nvPr>
            <p:ph type="sldNum" sz="quarter" idx="5"/>
          </p:nvPr>
        </p:nvSpPr>
        <p:spPr>
          <a:noFill/>
        </p:spPr>
        <p:txBody>
          <a:bodyPr/>
          <a:lstStyle>
            <a:lvl1pPr defTabSz="967261">
              <a:defRPr sz="3300">
                <a:solidFill>
                  <a:schemeClr val="tx1"/>
                </a:solidFill>
                <a:latin typeface="Calibri" panose="020F0502020204030204" pitchFamily="34" charset="0"/>
              </a:defRPr>
            </a:lvl1pPr>
            <a:lvl2pPr marL="758255" indent="-291636" defTabSz="967261">
              <a:defRPr sz="3300">
                <a:solidFill>
                  <a:schemeClr val="tx1"/>
                </a:solidFill>
                <a:latin typeface="Calibri" panose="020F0502020204030204" pitchFamily="34" charset="0"/>
              </a:defRPr>
            </a:lvl2pPr>
            <a:lvl3pPr marL="1166546" indent="-233309" defTabSz="967261">
              <a:defRPr sz="3300">
                <a:solidFill>
                  <a:schemeClr val="tx1"/>
                </a:solidFill>
                <a:latin typeface="Calibri" panose="020F0502020204030204" pitchFamily="34" charset="0"/>
              </a:defRPr>
            </a:lvl3pPr>
            <a:lvl4pPr marL="1633164" indent="-233309" defTabSz="967261">
              <a:defRPr sz="3300">
                <a:solidFill>
                  <a:schemeClr val="tx1"/>
                </a:solidFill>
                <a:latin typeface="Calibri" panose="020F0502020204030204" pitchFamily="34" charset="0"/>
              </a:defRPr>
            </a:lvl4pPr>
            <a:lvl5pPr marL="2099782" indent="-233309" defTabSz="967261">
              <a:defRPr sz="3300">
                <a:solidFill>
                  <a:schemeClr val="tx1"/>
                </a:solidFill>
                <a:latin typeface="Calibri" panose="020F0502020204030204" pitchFamily="34" charset="0"/>
              </a:defRPr>
            </a:lvl5pPr>
            <a:lvl6pPr marL="2566401" indent="-233309" defTabSz="967261" eaLnBrk="0" fontAlgn="base" hangingPunct="0">
              <a:spcBef>
                <a:spcPct val="0"/>
              </a:spcBef>
              <a:spcAft>
                <a:spcPct val="0"/>
              </a:spcAft>
              <a:defRPr sz="3300">
                <a:solidFill>
                  <a:schemeClr val="tx1"/>
                </a:solidFill>
                <a:latin typeface="Calibri" panose="020F0502020204030204" pitchFamily="34" charset="0"/>
              </a:defRPr>
            </a:lvl6pPr>
            <a:lvl7pPr marL="3033019" indent="-233309" defTabSz="967261" eaLnBrk="0" fontAlgn="base" hangingPunct="0">
              <a:spcBef>
                <a:spcPct val="0"/>
              </a:spcBef>
              <a:spcAft>
                <a:spcPct val="0"/>
              </a:spcAft>
              <a:defRPr sz="3300">
                <a:solidFill>
                  <a:schemeClr val="tx1"/>
                </a:solidFill>
                <a:latin typeface="Calibri" panose="020F0502020204030204" pitchFamily="34" charset="0"/>
              </a:defRPr>
            </a:lvl7pPr>
            <a:lvl8pPr marL="3499637" indent="-233309" defTabSz="967261" eaLnBrk="0" fontAlgn="base" hangingPunct="0">
              <a:spcBef>
                <a:spcPct val="0"/>
              </a:spcBef>
              <a:spcAft>
                <a:spcPct val="0"/>
              </a:spcAft>
              <a:defRPr sz="3300">
                <a:solidFill>
                  <a:schemeClr val="tx1"/>
                </a:solidFill>
                <a:latin typeface="Calibri" panose="020F0502020204030204" pitchFamily="34" charset="0"/>
              </a:defRPr>
            </a:lvl8pPr>
            <a:lvl9pPr marL="3966256" indent="-233309" defTabSz="967261" eaLnBrk="0" fontAlgn="base" hangingPunct="0">
              <a:spcBef>
                <a:spcPct val="0"/>
              </a:spcBef>
              <a:spcAft>
                <a:spcPct val="0"/>
              </a:spcAft>
              <a:defRPr sz="3300">
                <a:solidFill>
                  <a:schemeClr val="tx1"/>
                </a:solidFill>
                <a:latin typeface="Calibri" panose="020F0502020204030204" pitchFamily="34" charset="0"/>
              </a:defRPr>
            </a:lvl9pPr>
          </a:lstStyle>
          <a:p>
            <a:fld id="{36A227BE-6D7D-45E1-95F8-97442E05C1E9}" type="slidenum">
              <a:rPr lang="en-US" altLang="en-US" sz="1200">
                <a:latin typeface="Times New Roman" panose="02020603050405020304" pitchFamily="18" charset="0"/>
              </a:rPr>
              <a:pPr/>
              <a:t>4</a:t>
            </a:fld>
            <a:endParaRPr lang="en-US" altLang="en-US" sz="1200">
              <a:latin typeface="Times New Roman" panose="02020603050405020304"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Source: </a:t>
            </a:r>
            <a:r>
              <a:rPr lang="en-US" sz="1200" b="0" i="0" u="none" strike="noStrike" kern="1200" baseline="0" dirty="0">
                <a:solidFill>
                  <a:schemeClr val="tx1"/>
                </a:solidFill>
                <a:latin typeface="+mn-lt"/>
                <a:ea typeface="+mn-ea"/>
                <a:cs typeface="+mn-cs"/>
              </a:rPr>
              <a:t>Signor, K.; Kumfer, W.; LaJeunesse, S.; and Carter, D. (2018). </a:t>
            </a:r>
            <a:r>
              <a:rPr lang="en-US" sz="1200" b="0" i="1" u="none" strike="noStrike" kern="1200" baseline="0" dirty="0">
                <a:solidFill>
                  <a:schemeClr val="tx1"/>
                </a:solidFill>
                <a:latin typeface="+mn-lt"/>
                <a:ea typeface="+mn-ea"/>
                <a:cs typeface="+mn-cs"/>
              </a:rPr>
              <a:t>Safe Systems Synthesis: An International Scan for Domestic Application.</a:t>
            </a:r>
            <a:r>
              <a:rPr lang="en-US" sz="1200" b="0" i="0" u="none" strike="noStrike" kern="1200" baseline="0" dirty="0">
                <a:solidFill>
                  <a:schemeClr val="tx1"/>
                </a:solidFill>
                <a:latin typeface="+mn-lt"/>
                <a:ea typeface="+mn-ea"/>
                <a:cs typeface="+mn-cs"/>
              </a:rPr>
              <a:t> North Carolina Governor’s Highway Safety Program.</a:t>
            </a:r>
            <a:endParaRPr lang="en-US" b="0" i="1" dirty="0"/>
          </a:p>
        </p:txBody>
      </p:sp>
      <p:sp>
        <p:nvSpPr>
          <p:cNvPr id="4" name="Slide Number Placeholder 3"/>
          <p:cNvSpPr>
            <a:spLocks noGrp="1"/>
          </p:cNvSpPr>
          <p:nvPr>
            <p:ph type="sldNum" sz="quarter" idx="5"/>
          </p:nvPr>
        </p:nvSpPr>
        <p:spPr/>
        <p:txBody>
          <a:bodyPr/>
          <a:lstStyle/>
          <a:p>
            <a:fld id="{E5421500-ABA7-4F80-9F33-EE022DA3CCF5}" type="slidenum">
              <a:rPr lang="en-US" smtClean="0"/>
              <a:t>32</a:t>
            </a:fld>
            <a:endParaRPr lang="en-US"/>
          </a:p>
        </p:txBody>
      </p:sp>
    </p:spTree>
    <p:extLst>
      <p:ext uri="{BB962C8B-B14F-4D97-AF65-F5344CB8AC3E}">
        <p14:creationId xmlns:p14="http://schemas.microsoft.com/office/powerpoint/2010/main" val="1561865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Performance measures should relate back to the goals and objectives of a plan. They help agencies understand how well a plan is being implemented.</a:t>
            </a:r>
            <a:endParaRPr lang="en-US" b="1" dirty="0"/>
          </a:p>
          <a:p>
            <a:r>
              <a:rPr lang="en-US" b="1" dirty="0"/>
              <a:t>Connection to Other Module: </a:t>
            </a:r>
            <a:r>
              <a:rPr lang="en-US" b="0" dirty="0"/>
              <a:t>These concepts were introduced in the module, Planning for Walking and Bicycling.</a:t>
            </a:r>
            <a:endParaRPr lang="en-US" b="1" dirty="0"/>
          </a:p>
        </p:txBody>
      </p:sp>
      <p:sp>
        <p:nvSpPr>
          <p:cNvPr id="4" name="Slide Number Placeholder 3"/>
          <p:cNvSpPr>
            <a:spLocks noGrp="1"/>
          </p:cNvSpPr>
          <p:nvPr>
            <p:ph type="sldNum" sz="quarter" idx="5"/>
          </p:nvPr>
        </p:nvSpPr>
        <p:spPr/>
        <p:txBody>
          <a:bodyPr/>
          <a:lstStyle/>
          <a:p>
            <a:fld id="{E5421500-ABA7-4F80-9F33-EE022DA3CCF5}" type="slidenum">
              <a:rPr lang="en-US" smtClean="0"/>
              <a:t>5</a:t>
            </a:fld>
            <a:endParaRPr lang="en-US"/>
          </a:p>
        </p:txBody>
      </p:sp>
    </p:spTree>
    <p:extLst>
      <p:ext uri="{BB962C8B-B14F-4D97-AF65-F5344CB8AC3E}">
        <p14:creationId xmlns:p14="http://schemas.microsoft.com/office/powerpoint/2010/main" val="13294586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[This slide provides more detail for the concepts mentioned on the previous slide]</a:t>
            </a:r>
          </a:p>
          <a:p>
            <a:r>
              <a:rPr lang="en-US" b="1" dirty="0"/>
              <a:t>Notes: </a:t>
            </a:r>
          </a:p>
          <a:p>
            <a:pPr marL="0" indent="0">
              <a:buFont typeface="Arial" panose="020B0604020202020204" pitchFamily="34" charset="0"/>
              <a:buNone/>
            </a:pPr>
            <a:r>
              <a:rPr lang="en-US" sz="1200" u="sng" kern="1200" dirty="0">
                <a:solidFill>
                  <a:schemeClr val="tx1"/>
                </a:solidFill>
                <a:effectLst/>
                <a:latin typeface="+mn-lt"/>
                <a:ea typeface="+mn-ea"/>
                <a:cs typeface="+mn-cs"/>
              </a:rPr>
              <a:t>Goal: </a:t>
            </a:r>
          </a:p>
          <a:p>
            <a:pPr marL="171450" lvl="0" indent="-171450">
              <a:buFont typeface="Arial" panose="020B0604020202020204" pitchFamily="34" charset="0"/>
              <a:buChar char="•"/>
            </a:pPr>
            <a:r>
              <a:rPr lang="en-US" sz="1200" i="1" kern="1200" dirty="0">
                <a:solidFill>
                  <a:schemeClr val="tx1"/>
                </a:solidFill>
                <a:effectLst/>
                <a:latin typeface="+mn-lt"/>
                <a:ea typeface="+mn-ea"/>
                <a:cs typeface="+mn-cs"/>
              </a:rPr>
              <a:t>Example: Goal 1. Springfield will be a community in which walking is safe, convenient, and enjoyable.</a:t>
            </a:r>
            <a:endParaRPr lang="en-US" sz="1200" kern="1200" dirty="0">
              <a:solidFill>
                <a:schemeClr val="tx1"/>
              </a:solidFill>
              <a:effectLst/>
              <a:latin typeface="+mn-lt"/>
              <a:ea typeface="+mn-ea"/>
              <a:cs typeface="+mn-cs"/>
            </a:endParaRPr>
          </a:p>
          <a:p>
            <a:pPr marL="0" indent="0">
              <a:buFont typeface="Arial" panose="020B0604020202020204" pitchFamily="34" charset="0"/>
              <a:buNone/>
            </a:pPr>
            <a:r>
              <a:rPr lang="en-US" sz="1200" u="sng" kern="1200" dirty="0">
                <a:solidFill>
                  <a:schemeClr val="tx1"/>
                </a:solidFill>
                <a:effectLst/>
                <a:latin typeface="+mn-lt"/>
                <a:ea typeface="+mn-ea"/>
                <a:cs typeface="+mn-cs"/>
              </a:rPr>
              <a:t>Objective: </a:t>
            </a:r>
            <a:r>
              <a:rPr lang="en-US" sz="1200" kern="1200" dirty="0">
                <a:solidFill>
                  <a:schemeClr val="tx1"/>
                </a:solidFill>
                <a:effectLst/>
                <a:latin typeface="+mn-lt"/>
                <a:ea typeface="+mn-ea"/>
                <a:cs typeface="+mn-cs"/>
              </a:rPr>
              <a:t>(goals usually have multiple objectives) </a:t>
            </a:r>
          </a:p>
          <a:p>
            <a:pPr marL="171450" lvl="0" indent="-171450">
              <a:buFont typeface="Arial" panose="020B0604020202020204" pitchFamily="34" charset="0"/>
              <a:buChar char="•"/>
            </a:pPr>
            <a:r>
              <a:rPr lang="en-US" sz="1200" i="1" kern="1200" dirty="0">
                <a:solidFill>
                  <a:schemeClr val="tx1"/>
                </a:solidFill>
                <a:effectLst/>
                <a:latin typeface="+mn-lt"/>
                <a:ea typeface="+mn-ea"/>
                <a:cs typeface="+mn-cs"/>
              </a:rPr>
              <a:t>Example: Objective 1.1. 50% of Springfield’s public roadways with design speeds of 35mph or greater will have bilateral sidewalks by 2030.</a:t>
            </a:r>
            <a:endParaRPr lang="en-US" sz="1200" kern="1200" dirty="0">
              <a:solidFill>
                <a:schemeClr val="tx1"/>
              </a:solidFill>
              <a:effectLst/>
              <a:latin typeface="+mn-lt"/>
              <a:ea typeface="+mn-ea"/>
              <a:cs typeface="+mn-cs"/>
            </a:endParaRPr>
          </a:p>
          <a:p>
            <a:pPr marL="0" lvl="0" indent="0">
              <a:buFont typeface="Arial" panose="020B0604020202020204" pitchFamily="34" charset="0"/>
              <a:buNone/>
            </a:pPr>
            <a:r>
              <a:rPr lang="en-US" sz="1200" u="sng" kern="1200" dirty="0">
                <a:solidFill>
                  <a:schemeClr val="tx1"/>
                </a:solidFill>
                <a:effectLst/>
                <a:latin typeface="+mn-lt"/>
                <a:ea typeface="+mn-ea"/>
                <a:cs typeface="+mn-cs"/>
              </a:rPr>
              <a:t>Policy:</a:t>
            </a:r>
            <a:r>
              <a:rPr lang="en-US" sz="1200" kern="1200" dirty="0">
                <a:solidFill>
                  <a:schemeClr val="tx1"/>
                </a:solidFill>
                <a:effectLst/>
                <a:latin typeface="+mn-lt"/>
                <a:ea typeface="+mn-ea"/>
                <a:cs typeface="+mn-cs"/>
              </a:rPr>
              <a:t> (objectives can have multiple policies)</a:t>
            </a:r>
          </a:p>
          <a:p>
            <a:pPr marL="171450" lvl="0" indent="-171450">
              <a:buFont typeface="Arial" panose="020B0604020202020204" pitchFamily="34" charset="0"/>
              <a:buChar char="•"/>
            </a:pPr>
            <a:r>
              <a:rPr lang="en-US" sz="1200" i="1" kern="1200" dirty="0">
                <a:solidFill>
                  <a:schemeClr val="tx1"/>
                </a:solidFill>
                <a:effectLst/>
                <a:latin typeface="+mn-lt"/>
                <a:ea typeface="+mn-ea"/>
                <a:cs typeface="+mn-cs"/>
              </a:rPr>
              <a:t>Example: Policy 1.1.1. All new residential development in Springfield shall have sidewalks along all public roadways.</a:t>
            </a:r>
            <a:endParaRPr lang="en-US" sz="1200" kern="1200" dirty="0">
              <a:solidFill>
                <a:schemeClr val="tx1"/>
              </a:solidFill>
              <a:effectLst/>
              <a:latin typeface="+mn-lt"/>
              <a:ea typeface="+mn-ea"/>
              <a:cs typeface="+mn-cs"/>
            </a:endParaRPr>
          </a:p>
          <a:p>
            <a:pPr marL="0" lvl="0" indent="0">
              <a:buFont typeface="Arial" panose="020B0604020202020204" pitchFamily="34" charset="0"/>
              <a:buNone/>
            </a:pPr>
            <a:r>
              <a:rPr lang="en-US" sz="1200" u="sng" kern="1200" dirty="0">
                <a:solidFill>
                  <a:schemeClr val="tx1"/>
                </a:solidFill>
                <a:effectLst/>
                <a:latin typeface="+mn-lt"/>
                <a:ea typeface="+mn-ea"/>
                <a:cs typeface="+mn-cs"/>
              </a:rPr>
              <a:t>Actions: </a:t>
            </a:r>
          </a:p>
          <a:p>
            <a:pPr marL="171450" lvl="0" indent="-171450">
              <a:buFont typeface="Arial" panose="020B0604020202020204" pitchFamily="34" charset="0"/>
              <a:buChar char="•"/>
            </a:pPr>
            <a:r>
              <a:rPr lang="en-US" sz="1200" i="1" kern="1200" dirty="0">
                <a:solidFill>
                  <a:schemeClr val="tx1"/>
                </a:solidFill>
                <a:effectLst/>
                <a:latin typeface="+mn-lt"/>
                <a:ea typeface="+mn-ea"/>
                <a:cs typeface="+mn-cs"/>
              </a:rPr>
              <a:t>Example: Action 1.1.1.1. Draft and adopt an ordinance requiring all developers build new and/or connect to existing sidewalks as a condition of development approval.</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Actions should also identify who is responsible for completing the action, and when. Who drafts the ordinance? Who adopts it? This should be spelled out, along with a timeframe for completion and means for demonstrating and documenting completion.</a:t>
            </a:r>
          </a:p>
          <a:p>
            <a:pPr marL="0" lvl="0" indent="0">
              <a:buFont typeface="Arial" panose="020B0604020202020204" pitchFamily="34" charset="0"/>
              <a:buNone/>
            </a:pPr>
            <a:r>
              <a:rPr lang="en-US" sz="1200" u="sng" kern="1200" dirty="0">
                <a:solidFill>
                  <a:schemeClr val="tx1"/>
                </a:solidFill>
                <a:effectLst/>
                <a:latin typeface="+mn-lt"/>
                <a:ea typeface="+mn-ea"/>
                <a:cs typeface="+mn-cs"/>
              </a:rPr>
              <a:t>Measures and Metrics: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Every plan also needs measures and metrics that connect actions and policies back to objectives. These tell the planner whether the policies and actions are getting the community closer to its measurable objectives.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Each performance measure can be evaluated in multiple ways using quantifiable metrics.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Metrics help you to answer the question: is Policy X getting you closer to Objective X? To answer this question, you must be able to track progress on objective X. If progress is not being made, you can make an informed decision whether to revise or scrap the policy.</a:t>
            </a:r>
          </a:p>
          <a:p>
            <a:pPr marL="171450" lvl="0" indent="-171450">
              <a:buFont typeface="Arial" panose="020B0604020202020204" pitchFamily="34" charset="0"/>
              <a:buChar char="•"/>
            </a:pPr>
            <a:r>
              <a:rPr lang="en-US" sz="1200" i="1" kern="1200" dirty="0">
                <a:solidFill>
                  <a:schemeClr val="tx1"/>
                </a:solidFill>
                <a:effectLst/>
                <a:latin typeface="+mn-lt"/>
                <a:ea typeface="+mn-ea"/>
                <a:cs typeface="+mn-cs"/>
              </a:rPr>
              <a:t>Example: # of new sidewalk miles generated through Policy 1.1.1.</a:t>
            </a:r>
          </a:p>
          <a:p>
            <a:r>
              <a:rPr lang="en-US" b="1" dirty="0"/>
              <a:t>Connection to Other Module: </a:t>
            </a:r>
            <a:r>
              <a:rPr lang="en-US" b="0" dirty="0"/>
              <a:t>Planning for Walking and Bicycling</a:t>
            </a:r>
            <a:endParaRPr lang="en-US" b="1" dirty="0"/>
          </a:p>
          <a:p>
            <a:r>
              <a:rPr lang="en-US" b="1" dirty="0"/>
              <a:t>Source: </a:t>
            </a:r>
            <a:r>
              <a:rPr lang="en-US" dirty="0"/>
              <a:t>Adapted from content by Tab Combs.</a:t>
            </a:r>
          </a:p>
          <a:p>
            <a:r>
              <a:rPr lang="en-US" dirty="0"/>
              <a:t>Grant, </a:t>
            </a:r>
            <a:r>
              <a:rPr lang="en-US" dirty="0" err="1"/>
              <a:t>D’Ignazio</a:t>
            </a:r>
            <a:r>
              <a:rPr lang="en-US" dirty="0"/>
              <a:t>, Bond, </a:t>
            </a:r>
            <a:r>
              <a:rPr lang="en-US" dirty="0" err="1"/>
              <a:t>McKeeman</a:t>
            </a:r>
            <a:r>
              <a:rPr lang="en-US" dirty="0"/>
              <a:t>. (2013) </a:t>
            </a:r>
            <a:r>
              <a:rPr lang="en-US" i="1" dirty="0"/>
              <a:t>Performance Based Planning and Programming Guidebook. </a:t>
            </a:r>
            <a:r>
              <a:rPr lang="en-US" i="0" dirty="0"/>
              <a:t>[FHWA-HEP-13-041]. Federal Highway Administration. Available: https://www.fhwa.dot.gov/planning/performance_based_planning/pbpp_guidebook/pbppguidebook.pdf</a:t>
            </a:r>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6</a:t>
            </a:fld>
            <a:endParaRPr lang="en-US"/>
          </a:p>
        </p:txBody>
      </p:sp>
    </p:spTree>
    <p:extLst>
      <p:ext uri="{BB962C8B-B14F-4D97-AF65-F5344CB8AC3E}">
        <p14:creationId xmlns:p14="http://schemas.microsoft.com/office/powerpoint/2010/main" val="2850297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t>
            </a:r>
            <a:r>
              <a:rPr lang="en-US" sz="1200" b="0" i="0" u="none" strike="noStrike" kern="1200" baseline="0" dirty="0">
                <a:solidFill>
                  <a:schemeClr val="tx1"/>
                </a:solidFill>
                <a:latin typeface="+mn-lt"/>
                <a:ea typeface="+mn-ea"/>
                <a:cs typeface="+mn-cs"/>
              </a:rPr>
              <a:t>Performance measures allow transportation agencies to align decisions with established community goals. In most cases, transportation itself is not a goal, but rather a means by which other community goals are achieved. Common transportation measures are listed across the top of the table in gray: accessibility, compliance, demand, etc. For example, “mobility” — referring to the easy movement of people and goods — does not, on its own, achieve important goals. Instead, “mobility” is an important feature of the transportation system that can foster economic activity by connecting workers to jobs. </a:t>
            </a:r>
          </a:p>
          <a:p>
            <a:r>
              <a:rPr lang="en-US" sz="1200" b="1" i="0" u="none" strike="noStrike" kern="1200" baseline="0" dirty="0">
                <a:solidFill>
                  <a:schemeClr val="tx1"/>
                </a:solidFill>
                <a:latin typeface="+mn-lt"/>
                <a:ea typeface="+mn-ea"/>
                <a:cs typeface="+mn-cs"/>
              </a:rPr>
              <a:t>Notes:</a:t>
            </a:r>
            <a:r>
              <a:rPr lang="en-US" sz="1200" b="0" i="0" u="none" strike="noStrike" kern="1200" baseline="0" dirty="0">
                <a:solidFill>
                  <a:schemeClr val="tx1"/>
                </a:solidFill>
                <a:latin typeface="+mn-lt"/>
                <a:ea typeface="+mn-ea"/>
                <a:cs typeface="+mn-cs"/>
              </a:rPr>
              <a:t> Performance measures can align with multiple transportation categories and community goals. </a:t>
            </a:r>
            <a:endParaRPr lang="en-US" b="1" dirty="0"/>
          </a:p>
          <a:p>
            <a:r>
              <a:rPr lang="en-US" b="1" dirty="0"/>
              <a:t>Source: </a:t>
            </a:r>
            <a:r>
              <a:rPr lang="en-US" b="0" dirty="0"/>
              <a:t>Semler, C.; Vest, A.; Kingsley, K.; </a:t>
            </a:r>
            <a:r>
              <a:rPr lang="en-US" b="0" dirty="0" err="1"/>
              <a:t>Mah</a:t>
            </a:r>
            <a:r>
              <a:rPr lang="en-US" b="0" dirty="0"/>
              <a:t>, S.; </a:t>
            </a:r>
            <a:r>
              <a:rPr lang="en-US" b="0" dirty="0" err="1"/>
              <a:t>Kittleson</a:t>
            </a:r>
            <a:r>
              <a:rPr lang="en-US" b="0" dirty="0"/>
              <a:t>, W.; Sundstrom, C.; and Brookshire, K. (2016). </a:t>
            </a:r>
            <a:r>
              <a:rPr lang="en-US" b="0" i="1" dirty="0"/>
              <a:t>Guidebook for Developing Pedestrian and Bicycle Performance Measures.</a:t>
            </a:r>
            <a:r>
              <a:rPr lang="en-US" b="0" i="0" dirty="0"/>
              <a:t> Washington, DC: United Stated Department of Transportation, Federal Highway Administration.</a:t>
            </a:r>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7</a:t>
            </a:fld>
            <a:endParaRPr lang="en-US"/>
          </a:p>
        </p:txBody>
      </p:sp>
    </p:spTree>
    <p:extLst>
      <p:ext uri="{BB962C8B-B14F-4D97-AF65-F5344CB8AC3E}">
        <p14:creationId xmlns:p14="http://schemas.microsoft.com/office/powerpoint/2010/main" val="1974635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With a big goal of designing safer streets, New York City sought alternative metrics to the traditional measure of vehicle mobility, typically measured in terms of Level of Service. LOS is a measure of delay, so it may be helpful for evaluating engineering questions like “how well have I allocated signal time and phases at an intersection?” But LOS is not as helpful for evaluating whether your strategies are achieving your community goals in areas like safety or livability.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Connection to other Module: </a:t>
            </a:r>
            <a:r>
              <a:rPr lang="en-US" b="0" dirty="0"/>
              <a:t>The concept of LOS is introduced in Designing for Walking and Bicycling and Facility and Network Analysis.</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New York City DOT. (2013). Measuring the Street: New Metrics for 21</a:t>
            </a:r>
            <a:r>
              <a:rPr lang="en-US" baseline="30000" dirty="0"/>
              <a:t>st</a:t>
            </a:r>
            <a:r>
              <a:rPr lang="en-US" dirty="0"/>
              <a:t> Century Streets. Available: http://www.nyc.gov/html/dot/downloads/pdf/2012-10-measuring-the-street.pdf (Accessed June 2019). </a:t>
            </a:r>
          </a:p>
          <a:p>
            <a:endParaRPr lang="en-US" dirty="0"/>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8</a:t>
            </a:fld>
            <a:endParaRPr lang="en-US"/>
          </a:p>
        </p:txBody>
      </p:sp>
    </p:spTree>
    <p:extLst>
      <p:ext uri="{BB962C8B-B14F-4D97-AF65-F5344CB8AC3E}">
        <p14:creationId xmlns:p14="http://schemas.microsoft.com/office/powerpoint/2010/main" val="8770763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b="0" dirty="0"/>
              <a:t>This table shows performance measures, metrics, and likely data sources for the example goal of </a:t>
            </a:r>
            <a:r>
              <a:rPr lang="en-US" sz="1200" b="0" i="0" u="none" strike="noStrike" kern="1200" baseline="0" dirty="0">
                <a:solidFill>
                  <a:schemeClr val="tx1"/>
                </a:solidFill>
                <a:latin typeface="+mn-lt"/>
                <a:ea typeface="+mn-ea"/>
                <a:cs typeface="+mn-cs"/>
              </a:rPr>
              <a:t>assessing the economic development success of active transportation projects. This table also serves as a reminder that a single goal can have multiple performance measures, and each measure can be assessed using multiple metrics.</a:t>
            </a:r>
            <a:endParaRPr lang="en-US" b="1" dirty="0"/>
          </a:p>
          <a:p>
            <a:r>
              <a:rPr lang="en-US" b="1" dirty="0"/>
              <a:t>Notes: </a:t>
            </a:r>
            <a:r>
              <a:rPr lang="en-US" b="0" dirty="0"/>
              <a:t>[Consider deleting this slide if the terminology will be confusing for students. Many agencies use “measure” and “metric” interchangeably, but technically, performance can be measured using more than one metric.]</a:t>
            </a:r>
            <a:endParaRPr lang="en-US" b="1" dirty="0"/>
          </a:p>
          <a:p>
            <a:r>
              <a:rPr lang="en-US" b="1" dirty="0"/>
              <a:t>Source: </a:t>
            </a:r>
            <a:r>
              <a:rPr lang="en-US" b="0" dirty="0" err="1"/>
              <a:t>Seiff</a:t>
            </a:r>
            <a:r>
              <a:rPr lang="en-US" b="0" dirty="0"/>
              <a:t>, C. and Weissman, D. (2016). </a:t>
            </a:r>
            <a:r>
              <a:rPr lang="en-US" b="1" dirty="0"/>
              <a:t>“</a:t>
            </a:r>
            <a:r>
              <a:rPr lang="en-US" dirty="0"/>
              <a:t>Putting active transportation performance measures into practice.” </a:t>
            </a:r>
            <a:r>
              <a:rPr lang="en-US" i="1" dirty="0"/>
              <a:t>ITE Journal, 86</a:t>
            </a:r>
            <a:r>
              <a:rPr lang="en-US" dirty="0"/>
              <a:t>(3), 28-33, Washington, DC.</a:t>
            </a:r>
          </a:p>
        </p:txBody>
      </p:sp>
      <p:sp>
        <p:nvSpPr>
          <p:cNvPr id="4" name="Slide Number Placeholder 3"/>
          <p:cNvSpPr>
            <a:spLocks noGrp="1"/>
          </p:cNvSpPr>
          <p:nvPr>
            <p:ph type="sldNum" sz="quarter" idx="5"/>
          </p:nvPr>
        </p:nvSpPr>
        <p:spPr/>
        <p:txBody>
          <a:bodyPr/>
          <a:lstStyle/>
          <a:p>
            <a:fld id="{E5421500-ABA7-4F80-9F33-EE022DA3CCF5}" type="slidenum">
              <a:rPr lang="en-US" smtClean="0"/>
              <a:t>9</a:t>
            </a:fld>
            <a:endParaRPr lang="en-US"/>
          </a:p>
        </p:txBody>
      </p:sp>
    </p:spTree>
    <p:extLst>
      <p:ext uri="{BB962C8B-B14F-4D97-AF65-F5344CB8AC3E}">
        <p14:creationId xmlns:p14="http://schemas.microsoft.com/office/powerpoint/2010/main" val="39333599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 </a:t>
            </a:r>
            <a:r>
              <a:rPr lang="en-US" b="0" dirty="0"/>
              <a:t>Not all objectives have readily available or realistic measures. Don’t drop the objective if you can’t measure it. </a:t>
            </a:r>
          </a:p>
          <a:p>
            <a:r>
              <a:rPr lang="en-US" b="0" dirty="0"/>
              <a:t>You can: a) identify related objectives that can be measured, and b) document how you would measure it if you could (i.e., if data/money/analytical tools/staff resources were available).</a:t>
            </a:r>
            <a:endParaRPr lang="en-US" b="1" dirty="0"/>
          </a:p>
          <a:p>
            <a:r>
              <a:rPr lang="en-US" b="1" dirty="0"/>
              <a:t>Question for Students: </a:t>
            </a:r>
            <a:r>
              <a:rPr lang="en-US" b="0" i="1" dirty="0"/>
              <a:t>What are two reasons for collecting baseline data?</a:t>
            </a:r>
          </a:p>
          <a:p>
            <a:r>
              <a:rPr lang="en-US" b="0" i="0" dirty="0"/>
              <a:t>(Potential answers: </a:t>
            </a:r>
            <a:r>
              <a:rPr lang="en-US" sz="1200" kern="1200" dirty="0">
                <a:solidFill>
                  <a:schemeClr val="tx1"/>
                </a:solidFill>
                <a:effectLst/>
                <a:latin typeface="+mn-lt"/>
                <a:ea typeface="+mn-ea"/>
                <a:cs typeface="+mn-cs"/>
              </a:rPr>
              <a:t>(1) tracking progress, but also (2) ensuring your objectives are, indeed, measurable (no sense putting them into a plan until you know </a:t>
            </a:r>
            <a:r>
              <a:rPr lang="en-US" sz="1200" i="1" kern="1200" dirty="0">
                <a:solidFill>
                  <a:schemeClr val="tx1"/>
                </a:solidFill>
                <a:effectLst/>
                <a:latin typeface="+mn-lt"/>
                <a:ea typeface="+mn-ea"/>
                <a:cs typeface="+mn-cs"/>
              </a:rPr>
              <a:t>how </a:t>
            </a:r>
            <a:r>
              <a:rPr lang="en-US" sz="1200" kern="1200" dirty="0">
                <a:solidFill>
                  <a:schemeClr val="tx1"/>
                </a:solidFill>
                <a:effectLst/>
                <a:latin typeface="+mn-lt"/>
                <a:ea typeface="+mn-ea"/>
                <a:cs typeface="+mn-cs"/>
              </a:rPr>
              <a:t>you’re going to monitor your progress).</a:t>
            </a:r>
            <a:endParaRPr lang="en-US" b="0" i="0" dirty="0"/>
          </a:p>
          <a:p>
            <a:r>
              <a:rPr lang="en-US" b="1" i="0" dirty="0"/>
              <a:t>Connection to Other Module: </a:t>
            </a:r>
            <a:r>
              <a:rPr lang="en-US" b="0" dirty="0"/>
              <a:t>Bicycle and Pedestrian Data for Planning and Safety Analysis and Countermeasure Selection both cover types of data that may be needed.</a:t>
            </a:r>
            <a:endParaRPr lang="en-US" b="1" i="0" dirty="0"/>
          </a:p>
        </p:txBody>
      </p:sp>
      <p:sp>
        <p:nvSpPr>
          <p:cNvPr id="4" name="Slide Number Placeholder 3"/>
          <p:cNvSpPr>
            <a:spLocks noGrp="1"/>
          </p:cNvSpPr>
          <p:nvPr>
            <p:ph type="sldNum" sz="quarter" idx="5"/>
          </p:nvPr>
        </p:nvSpPr>
        <p:spPr/>
        <p:txBody>
          <a:bodyPr/>
          <a:lstStyle/>
          <a:p>
            <a:fld id="{E5421500-ABA7-4F80-9F33-EE022DA3CCF5}" type="slidenum">
              <a:rPr lang="en-US" smtClean="0"/>
              <a:t>10</a:t>
            </a:fld>
            <a:endParaRPr lang="en-US"/>
          </a:p>
        </p:txBody>
      </p:sp>
    </p:spTree>
    <p:extLst>
      <p:ext uri="{BB962C8B-B14F-4D97-AF65-F5344CB8AC3E}">
        <p14:creationId xmlns:p14="http://schemas.microsoft.com/office/powerpoint/2010/main" val="719903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3438" y="1428751"/>
            <a:ext cx="7543800" cy="1945481"/>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483438" y="3429000"/>
            <a:ext cx="6461760" cy="8001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A977B6-207F-4547-BCF7-5FD09D754C7F}" type="datetime1">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0142B22-0C81-D541-BD0E-C81A6B3E065D}" type="datetime1">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1752600" cy="4388644"/>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507628-551D-2844-B487-0C0568628B83}" type="datetime1">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B5168F9-CCC8-A248-8ED3-86DCD6DC7E06}" type="datetime1">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114800"/>
            <a:ext cx="7659687" cy="8763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4" y="2889647"/>
            <a:ext cx="6135687" cy="122515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0DB5B-F5FE-4F4E-8D0F-FDEA6FB833B2}" type="datetime1">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59508" y="1152144"/>
            <a:ext cx="3657600" cy="34427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321908" y="1152144"/>
            <a:ext cx="3657600" cy="34427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69D289-36CF-1E4B-88EA-D5DD5F8D19EE}" type="datetime1">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59508" y="1151335"/>
            <a:ext cx="3657600" cy="47982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59508" y="1631156"/>
            <a:ext cx="365760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321908" y="1151335"/>
            <a:ext cx="3657600" cy="47982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321908" y="1631156"/>
            <a:ext cx="365760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CC9A246-4443-B041-9EDB-4290C72D6CF3}" type="datetime1">
              <a:rPr lang="en-US" smtClean="0"/>
              <a:t>9/30/2019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B218FFF-2319-F047-B022-DEE85B594F7B}" type="datetime1">
              <a:rPr lang="en-US" smtClean="0"/>
              <a:t>9/30/2019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BCF22C-9B52-6448-B108-0FBB80CA351B}" type="datetime1">
              <a:rPr lang="en-US" smtClean="0"/>
              <a:t>9/30/2019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4121658"/>
            <a:ext cx="7772400" cy="44577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800" y="4572000"/>
            <a:ext cx="7772401" cy="4572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D557DDC-20AD-C146-AE7D-B4A85B269354}" type="datetime1">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8A7B10-5B59-5847-A2D4-DA6B67CC2B64}" type="slidenum">
              <a:rPr lang="en-US" smtClean="0"/>
              <a:t>‹#›</a:t>
            </a:fld>
            <a:endParaRPr lang="en-US"/>
          </a:p>
        </p:txBody>
      </p:sp>
      <p:sp>
        <p:nvSpPr>
          <p:cNvPr id="9" name="Content Placeholder 8"/>
          <p:cNvSpPr>
            <a:spLocks noGrp="1"/>
          </p:cNvSpPr>
          <p:nvPr>
            <p:ph sz="quarter" idx="13"/>
          </p:nvPr>
        </p:nvSpPr>
        <p:spPr>
          <a:xfrm>
            <a:off x="304800" y="285750"/>
            <a:ext cx="7772400" cy="370713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4121458"/>
            <a:ext cx="7772400" cy="445970"/>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301752" y="4572000"/>
            <a:ext cx="7772400" cy="45948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D2B4D7A7-FA7A-B247-A857-5958AD041A40}" type="datetime1">
              <a:rPr lang="en-US" smtClean="0"/>
              <a:t>9/30/2019</a:t>
            </a:fld>
            <a:endParaRPr lang="en-US"/>
          </a:p>
        </p:txBody>
      </p:sp>
      <p:sp>
        <p:nvSpPr>
          <p:cNvPr id="9" name="Slide Number Placeholder 8"/>
          <p:cNvSpPr>
            <a:spLocks noGrp="1"/>
          </p:cNvSpPr>
          <p:nvPr>
            <p:ph type="sldNum" sz="quarter" idx="11"/>
          </p:nvPr>
        </p:nvSpPr>
        <p:spPr/>
        <p:txBody>
          <a:bodyPr/>
          <a:lstStyle/>
          <a:p>
            <a:fld id="{588A7B10-5B59-5847-A2D4-DA6B67CC2B64}"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9508" y="205979"/>
            <a:ext cx="7620000" cy="85725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59508" y="1200150"/>
            <a:ext cx="7620000" cy="360045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360508" y="0"/>
            <a:ext cx="783492" cy="3754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360508" y="3754050"/>
            <a:ext cx="783492" cy="514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434096" y="3875970"/>
            <a:ext cx="626794" cy="29718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0A655B2-E5A1-4448-BEF0-D9D6743CAC4E}" type="slidenum">
              <a:rPr lang="en-US" smtClean="0"/>
              <a:t>‹#›</a:t>
            </a:fld>
            <a:endParaRPr lang="en-US" dirty="0"/>
          </a:p>
        </p:txBody>
      </p:sp>
      <p:sp>
        <p:nvSpPr>
          <p:cNvPr id="5" name="Footer Placeholder 4"/>
          <p:cNvSpPr>
            <a:spLocks noGrp="1"/>
          </p:cNvSpPr>
          <p:nvPr>
            <p:ph type="ftr" sz="quarter" idx="3"/>
          </p:nvPr>
        </p:nvSpPr>
        <p:spPr>
          <a:xfrm rot="16200000">
            <a:off x="7845988" y="2507502"/>
            <a:ext cx="1799825" cy="511843"/>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917988" y="777971"/>
            <a:ext cx="1655826" cy="511842"/>
          </a:xfrm>
          <a:prstGeom prst="rect">
            <a:avLst/>
          </a:prstGeom>
        </p:spPr>
        <p:txBody>
          <a:bodyPr vert="horz" lIns="91440" tIns="45720" rIns="91440" bIns="45720" rtlCol="0" anchor="ctr"/>
          <a:lstStyle>
            <a:lvl1pPr algn="l">
              <a:defRPr sz="1200">
                <a:solidFill>
                  <a:schemeClr val="bg2"/>
                </a:solidFill>
              </a:defRPr>
            </a:lvl1pPr>
          </a:lstStyle>
          <a:p>
            <a:fld id="{D2F46E13-67C5-254B-8ADE-42A83CA279DA}" type="datetime1">
              <a:rPr lang="en-US" smtClean="0"/>
              <a:t>9/30/2019</a:t>
            </a:fld>
            <a:endParaRPr lang="en-US" dirty="0"/>
          </a:p>
        </p:txBody>
      </p:sp>
      <p:pic>
        <p:nvPicPr>
          <p:cNvPr id="9" name="Picture 8" descr="FHWA_vertical_2013.eps"/>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388420" y="4366442"/>
            <a:ext cx="685800" cy="689378"/>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rgbClr val="005799"/>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2EEEE-C004-4313-8529-CED7BA3EAA51}"/>
              </a:ext>
            </a:extLst>
          </p:cNvPr>
          <p:cNvSpPr>
            <a:spLocks noGrp="1"/>
          </p:cNvSpPr>
          <p:nvPr>
            <p:ph type="ctrTitle"/>
          </p:nvPr>
        </p:nvSpPr>
        <p:spPr/>
        <p:txBody>
          <a:bodyPr>
            <a:normAutofit fontScale="90000"/>
          </a:bodyPr>
          <a:lstStyle/>
          <a:p>
            <a:r>
              <a:rPr lang="en-US" dirty="0"/>
              <a:t>Policies to Support Pedestrian and Bicycle Planning</a:t>
            </a:r>
          </a:p>
        </p:txBody>
      </p:sp>
      <p:sp>
        <p:nvSpPr>
          <p:cNvPr id="3" name="Subtitle 2">
            <a:extLst>
              <a:ext uri="{FF2B5EF4-FFF2-40B4-BE49-F238E27FC236}">
                <a16:creationId xmlns:a16="http://schemas.microsoft.com/office/drawing/2014/main" id="{BC93B03A-2D2A-4010-A699-F53A95B26A54}"/>
              </a:ext>
            </a:extLst>
          </p:cNvPr>
          <p:cNvSpPr>
            <a:spLocks noGrp="1"/>
          </p:cNvSpPr>
          <p:nvPr>
            <p:ph type="subTitle" idx="1"/>
          </p:nvPr>
        </p:nvSpPr>
        <p:spPr/>
        <p:txBody>
          <a:bodyPr>
            <a:normAutofit/>
          </a:bodyPr>
          <a:lstStyle/>
          <a:p>
            <a:r>
              <a:rPr lang="en-US" dirty="0">
                <a:solidFill>
                  <a:schemeClr val="tx1"/>
                </a:solidFill>
              </a:rPr>
              <a:t>Instructor course information</a:t>
            </a:r>
          </a:p>
        </p:txBody>
      </p:sp>
      <p:sp>
        <p:nvSpPr>
          <p:cNvPr id="4" name="Slide Number Placeholder 3">
            <a:extLst>
              <a:ext uri="{FF2B5EF4-FFF2-40B4-BE49-F238E27FC236}">
                <a16:creationId xmlns:a16="http://schemas.microsoft.com/office/drawing/2014/main" id="{C7F70AF3-8692-4797-A5CA-5D9F759D0A38}"/>
              </a:ext>
            </a:extLst>
          </p:cNvPr>
          <p:cNvSpPr>
            <a:spLocks noGrp="1"/>
          </p:cNvSpPr>
          <p:nvPr>
            <p:ph type="sldNum" sz="quarter" idx="12"/>
          </p:nvPr>
        </p:nvSpPr>
        <p:spPr/>
        <p:txBody>
          <a:bodyPr/>
          <a:lstStyle/>
          <a:p>
            <a:fld id="{588A7B10-5B59-5847-A2D4-DA6B67CC2B64}" type="slidenum">
              <a:rPr lang="en-US" smtClean="0"/>
              <a:t>1</a:t>
            </a:fld>
            <a:endParaRPr lang="en-US" dirty="0"/>
          </a:p>
        </p:txBody>
      </p:sp>
    </p:spTree>
    <p:extLst>
      <p:ext uri="{BB962C8B-B14F-4D97-AF65-F5344CB8AC3E}">
        <p14:creationId xmlns:p14="http://schemas.microsoft.com/office/powerpoint/2010/main" val="2754760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D129C-7346-48DA-A483-7E0C1A3A98FC}"/>
              </a:ext>
            </a:extLst>
          </p:cNvPr>
          <p:cNvSpPr>
            <a:spLocks noGrp="1"/>
          </p:cNvSpPr>
          <p:nvPr>
            <p:ph type="title"/>
          </p:nvPr>
        </p:nvSpPr>
        <p:spPr/>
        <p:txBody>
          <a:bodyPr/>
          <a:lstStyle/>
          <a:p>
            <a:r>
              <a:rPr lang="en-US" dirty="0"/>
              <a:t>Keys to Measurable Objectives</a:t>
            </a:r>
          </a:p>
        </p:txBody>
      </p:sp>
      <p:sp>
        <p:nvSpPr>
          <p:cNvPr id="3" name="Content Placeholder 2">
            <a:extLst>
              <a:ext uri="{FF2B5EF4-FFF2-40B4-BE49-F238E27FC236}">
                <a16:creationId xmlns:a16="http://schemas.microsoft.com/office/drawing/2014/main" id="{38F0E593-3044-4707-AA00-3AD6C09B3C18}"/>
              </a:ext>
            </a:extLst>
          </p:cNvPr>
          <p:cNvSpPr>
            <a:spLocks noGrp="1"/>
          </p:cNvSpPr>
          <p:nvPr>
            <p:ph idx="1"/>
          </p:nvPr>
        </p:nvSpPr>
        <p:spPr>
          <a:xfrm>
            <a:off x="359508" y="1231900"/>
            <a:ext cx="7620000" cy="3568700"/>
          </a:xfrm>
        </p:spPr>
        <p:txBody>
          <a:bodyPr>
            <a:normAutofit lnSpcReduction="10000"/>
          </a:bodyPr>
          <a:lstStyle/>
          <a:p>
            <a:r>
              <a:rPr lang="en-US" sz="2400" dirty="0"/>
              <a:t>Choose objectives for which you can measure</a:t>
            </a:r>
          </a:p>
          <a:p>
            <a:pPr lvl="1"/>
            <a:r>
              <a:rPr lang="en-US" sz="2200" dirty="0"/>
              <a:t>Need baseline data</a:t>
            </a:r>
          </a:p>
          <a:p>
            <a:r>
              <a:rPr lang="en-US" sz="2400" dirty="0"/>
              <a:t>Include measures that capture the impact on the populations it is intended to serve</a:t>
            </a:r>
          </a:p>
          <a:p>
            <a:pPr lvl="1"/>
            <a:r>
              <a:rPr lang="en-US" sz="2400" dirty="0"/>
              <a:t>E.g., </a:t>
            </a:r>
            <a:r>
              <a:rPr lang="en-US" sz="2400" i="1" dirty="0"/>
              <a:t>number of children</a:t>
            </a:r>
            <a:r>
              <a:rPr lang="en-US" sz="2400" dirty="0"/>
              <a:t> who live within 1 mile of school and have a complete sidewalk network to get to school</a:t>
            </a:r>
          </a:p>
          <a:p>
            <a:r>
              <a:rPr lang="en-US" sz="2400" dirty="0"/>
              <a:t>Measures should be universally clear and robust to bias</a:t>
            </a:r>
          </a:p>
        </p:txBody>
      </p:sp>
      <p:sp>
        <p:nvSpPr>
          <p:cNvPr id="4" name="Slide Number Placeholder 3">
            <a:extLst>
              <a:ext uri="{FF2B5EF4-FFF2-40B4-BE49-F238E27FC236}">
                <a16:creationId xmlns:a16="http://schemas.microsoft.com/office/drawing/2014/main" id="{327230B8-A876-41E5-BA4F-64ED06382E07}"/>
              </a:ext>
            </a:extLst>
          </p:cNvPr>
          <p:cNvSpPr>
            <a:spLocks noGrp="1"/>
          </p:cNvSpPr>
          <p:nvPr>
            <p:ph type="sldNum" sz="quarter" idx="12"/>
          </p:nvPr>
        </p:nvSpPr>
        <p:spPr/>
        <p:txBody>
          <a:bodyPr/>
          <a:lstStyle/>
          <a:p>
            <a:fld id="{588A7B10-5B59-5847-A2D4-DA6B67CC2B64}" type="slidenum">
              <a:rPr lang="en-US" smtClean="0"/>
              <a:t>10</a:t>
            </a:fld>
            <a:endParaRPr lang="en-US"/>
          </a:p>
        </p:txBody>
      </p:sp>
    </p:spTree>
    <p:extLst>
      <p:ext uri="{BB962C8B-B14F-4D97-AF65-F5344CB8AC3E}">
        <p14:creationId xmlns:p14="http://schemas.microsoft.com/office/powerpoint/2010/main" val="23882004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E4258-18CE-4F71-BB00-5A2ABD1E2A97}"/>
              </a:ext>
            </a:extLst>
          </p:cNvPr>
          <p:cNvSpPr>
            <a:spLocks noGrp="1"/>
          </p:cNvSpPr>
          <p:nvPr>
            <p:ph type="title"/>
          </p:nvPr>
        </p:nvSpPr>
        <p:spPr/>
        <p:txBody>
          <a:bodyPr/>
          <a:lstStyle/>
          <a:p>
            <a:r>
              <a:rPr lang="en-US" dirty="0"/>
              <a:t>Assessing Measure Quality</a:t>
            </a:r>
          </a:p>
        </p:txBody>
      </p:sp>
      <p:sp>
        <p:nvSpPr>
          <p:cNvPr id="3" name="Content Placeholder 2">
            <a:extLst>
              <a:ext uri="{FF2B5EF4-FFF2-40B4-BE49-F238E27FC236}">
                <a16:creationId xmlns:a16="http://schemas.microsoft.com/office/drawing/2014/main" id="{790CC089-1F71-49AE-A9FC-4915B747BBE8}"/>
              </a:ext>
            </a:extLst>
          </p:cNvPr>
          <p:cNvSpPr>
            <a:spLocks noGrp="1"/>
          </p:cNvSpPr>
          <p:nvPr>
            <p:ph idx="1"/>
          </p:nvPr>
        </p:nvSpPr>
        <p:spPr>
          <a:xfrm>
            <a:off x="359507" y="1063229"/>
            <a:ext cx="7719967" cy="4080271"/>
          </a:xfrm>
        </p:spPr>
        <p:txBody>
          <a:bodyPr>
            <a:normAutofit/>
          </a:bodyPr>
          <a:lstStyle/>
          <a:p>
            <a:pPr marL="114300" indent="0">
              <a:buNone/>
            </a:pPr>
            <a:r>
              <a:rPr lang="en-US" dirty="0"/>
              <a:t>Example Objective 1: Increase the percentage of vehicles traveling at or below the posted speed limit on Main Street</a:t>
            </a:r>
          </a:p>
          <a:p>
            <a:r>
              <a:rPr lang="en-US" dirty="0"/>
              <a:t>PM Example 1.1:</a:t>
            </a:r>
          </a:p>
          <a:p>
            <a:pPr lvl="1"/>
            <a:r>
              <a:rPr lang="en-US" dirty="0"/>
              <a:t>A. Number of speeding tickets written on a segment of Main St</a:t>
            </a:r>
          </a:p>
          <a:p>
            <a:pPr lvl="1"/>
            <a:r>
              <a:rPr lang="en-US" dirty="0"/>
              <a:t>B. Average recorded vehicle speed on a segment of Main St</a:t>
            </a:r>
          </a:p>
          <a:p>
            <a:pPr marL="114300" indent="0">
              <a:buNone/>
            </a:pPr>
            <a:r>
              <a:rPr lang="en-US" dirty="0"/>
              <a:t>Example Objective 2: Reduce pedestrian and bicycle crashes in the jurisdiction by XX% by 20XX </a:t>
            </a:r>
          </a:p>
          <a:p>
            <a:r>
              <a:rPr lang="en-US" dirty="0"/>
              <a:t>PM Example 2.2:  </a:t>
            </a:r>
          </a:p>
          <a:p>
            <a:pPr lvl="1"/>
            <a:r>
              <a:rPr lang="en-US" dirty="0"/>
              <a:t>A. Annual reported crashes involving a pedestrian or bicyclist</a:t>
            </a:r>
          </a:p>
          <a:p>
            <a:pPr lvl="1"/>
            <a:r>
              <a:rPr lang="en-US" dirty="0"/>
              <a:t>B. __________</a:t>
            </a:r>
          </a:p>
        </p:txBody>
      </p:sp>
      <p:sp>
        <p:nvSpPr>
          <p:cNvPr id="4" name="Slide Number Placeholder 3">
            <a:extLst>
              <a:ext uri="{FF2B5EF4-FFF2-40B4-BE49-F238E27FC236}">
                <a16:creationId xmlns:a16="http://schemas.microsoft.com/office/drawing/2014/main" id="{DE3F5A98-7E37-4ACB-B021-69A91C61CA12}"/>
              </a:ext>
            </a:extLst>
          </p:cNvPr>
          <p:cNvSpPr>
            <a:spLocks noGrp="1"/>
          </p:cNvSpPr>
          <p:nvPr>
            <p:ph type="sldNum" sz="quarter" idx="12"/>
          </p:nvPr>
        </p:nvSpPr>
        <p:spPr/>
        <p:txBody>
          <a:bodyPr/>
          <a:lstStyle/>
          <a:p>
            <a:fld id="{588A7B10-5B59-5847-A2D4-DA6B67CC2B64}" type="slidenum">
              <a:rPr lang="en-US" smtClean="0"/>
              <a:t>11</a:t>
            </a:fld>
            <a:endParaRPr lang="en-US"/>
          </a:p>
        </p:txBody>
      </p:sp>
    </p:spTree>
    <p:extLst>
      <p:ext uri="{BB962C8B-B14F-4D97-AF65-F5344CB8AC3E}">
        <p14:creationId xmlns:p14="http://schemas.microsoft.com/office/powerpoint/2010/main" val="24083007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D7DCBACB-6592-45A4-BF33-6B36113989DB}"/>
              </a:ext>
            </a:extLst>
          </p:cNvPr>
          <p:cNvSpPr>
            <a:spLocks noGrp="1"/>
          </p:cNvSpPr>
          <p:nvPr>
            <p:ph type="title"/>
          </p:nvPr>
        </p:nvSpPr>
        <p:spPr>
          <a:xfrm>
            <a:off x="359508" y="205979"/>
            <a:ext cx="7620000" cy="857250"/>
          </a:xfrm>
        </p:spPr>
        <p:txBody>
          <a:bodyPr/>
          <a:lstStyle/>
          <a:p>
            <a:r>
              <a:rPr lang="en-US" altLang="en-US" sz="3600" dirty="0"/>
              <a:t>Performance Measurement Challenges</a:t>
            </a:r>
          </a:p>
        </p:txBody>
      </p:sp>
      <p:sp>
        <p:nvSpPr>
          <p:cNvPr id="28675" name="Content Placeholder 2">
            <a:extLst>
              <a:ext uri="{FF2B5EF4-FFF2-40B4-BE49-F238E27FC236}">
                <a16:creationId xmlns:a16="http://schemas.microsoft.com/office/drawing/2014/main" id="{0A8932DC-E491-45B9-8335-53CDFBE18C42}"/>
              </a:ext>
            </a:extLst>
          </p:cNvPr>
          <p:cNvSpPr>
            <a:spLocks noGrp="1"/>
          </p:cNvSpPr>
          <p:nvPr>
            <p:ph idx="1"/>
          </p:nvPr>
        </p:nvSpPr>
        <p:spPr>
          <a:xfrm>
            <a:off x="517038" y="1063229"/>
            <a:ext cx="7282255" cy="3657600"/>
          </a:xfrm>
        </p:spPr>
        <p:txBody>
          <a:bodyPr/>
          <a:lstStyle/>
          <a:p>
            <a:r>
              <a:rPr lang="en-US" altLang="en-US" dirty="0"/>
              <a:t>Think through the trade-offs in selecting the best set of performance measures, based on:</a:t>
            </a:r>
          </a:p>
          <a:p>
            <a:pPr lvl="1"/>
            <a:r>
              <a:rPr lang="en-US" altLang="en-US" dirty="0"/>
              <a:t>Goals/audience</a:t>
            </a:r>
          </a:p>
          <a:p>
            <a:pPr lvl="1"/>
            <a:r>
              <a:rPr lang="en-US" altLang="en-US" dirty="0"/>
              <a:t>Geographic scale of application</a:t>
            </a:r>
          </a:p>
          <a:p>
            <a:pPr lvl="1"/>
            <a:r>
              <a:rPr lang="en-US" altLang="en-US" dirty="0"/>
              <a:t>Data availability/quality</a:t>
            </a:r>
          </a:p>
        </p:txBody>
      </p:sp>
      <p:sp>
        <p:nvSpPr>
          <p:cNvPr id="4" name="Slide Number Placeholder 3">
            <a:extLst>
              <a:ext uri="{FF2B5EF4-FFF2-40B4-BE49-F238E27FC236}">
                <a16:creationId xmlns:a16="http://schemas.microsoft.com/office/drawing/2014/main" id="{54EF8D09-70F3-4C79-A5F8-4FC98B4A23CC}"/>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12</a:t>
            </a:fld>
            <a:endParaRPr lang="en-US" dirty="0"/>
          </a:p>
        </p:txBody>
      </p:sp>
      <p:pic>
        <p:nvPicPr>
          <p:cNvPr id="1026" name="Picture 2" descr="Pedestrians wait in a pedestrian refuge to walk across the street. A cyclist rides over the crosswalk and into a bike lane. ">
            <a:extLst>
              <a:ext uri="{FF2B5EF4-FFF2-40B4-BE49-F238E27FC236}">
                <a16:creationId xmlns:a16="http://schemas.microsoft.com/office/drawing/2014/main" id="{93847760-D2AF-44AD-8583-144EEF03B0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1001" y="2564786"/>
            <a:ext cx="3235693" cy="2354612"/>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2837C830-8169-4A93-8481-97B8E7DE84CB}"/>
              </a:ext>
            </a:extLst>
          </p:cNvPr>
          <p:cNvSpPr txBox="1">
            <a:spLocks/>
          </p:cNvSpPr>
          <p:nvPr/>
        </p:nvSpPr>
        <p:spPr>
          <a:xfrm>
            <a:off x="5527456" y="4920412"/>
            <a:ext cx="2589238" cy="223088"/>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r"/>
            <a:r>
              <a:rPr lang="en-US" altLang="en-US" sz="1050" i="1" spc="0" dirty="0">
                <a:solidFill>
                  <a:schemeClr val="accent3">
                    <a:lumMod val="10000"/>
                  </a:schemeClr>
                </a:solidFill>
              </a:rPr>
              <a:t>Pedbikeimages.org – Kristen Brookshire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CB3F1-EC7C-4C98-8581-6F0766BE0D50}"/>
              </a:ext>
            </a:extLst>
          </p:cNvPr>
          <p:cNvSpPr>
            <a:spLocks noGrp="1"/>
          </p:cNvSpPr>
          <p:nvPr>
            <p:ph type="title"/>
          </p:nvPr>
        </p:nvSpPr>
        <p:spPr/>
        <p:txBody>
          <a:bodyPr/>
          <a:lstStyle/>
          <a:p>
            <a:r>
              <a:rPr lang="en-US" dirty="0"/>
              <a:t>Complete Streets &amp; Networks</a:t>
            </a:r>
          </a:p>
        </p:txBody>
      </p:sp>
      <p:sp>
        <p:nvSpPr>
          <p:cNvPr id="3" name="Text Placeholder 2">
            <a:extLst>
              <a:ext uri="{FF2B5EF4-FFF2-40B4-BE49-F238E27FC236}">
                <a16:creationId xmlns:a16="http://schemas.microsoft.com/office/drawing/2014/main" id="{83335C01-C9DF-4675-A0E1-750BFF885A3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4E3C1EF-015E-4281-B0D2-001EA8CE8CC2}"/>
              </a:ext>
            </a:extLst>
          </p:cNvPr>
          <p:cNvSpPr>
            <a:spLocks noGrp="1"/>
          </p:cNvSpPr>
          <p:nvPr>
            <p:ph type="sldNum" sz="quarter" idx="12"/>
          </p:nvPr>
        </p:nvSpPr>
        <p:spPr/>
        <p:txBody>
          <a:bodyPr/>
          <a:lstStyle/>
          <a:p>
            <a:fld id="{588A7B10-5B59-5847-A2D4-DA6B67CC2B64}" type="slidenum">
              <a:rPr lang="en-US" smtClean="0"/>
              <a:t>13</a:t>
            </a:fld>
            <a:endParaRPr lang="en-US"/>
          </a:p>
        </p:txBody>
      </p:sp>
    </p:spTree>
    <p:extLst>
      <p:ext uri="{BB962C8B-B14F-4D97-AF65-F5344CB8AC3E}">
        <p14:creationId xmlns:p14="http://schemas.microsoft.com/office/powerpoint/2010/main" val="2046774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a:extLst>
              <a:ext uri="{FF2B5EF4-FFF2-40B4-BE49-F238E27FC236}">
                <a16:creationId xmlns:a16="http://schemas.microsoft.com/office/drawing/2014/main" id="{DE75E6A3-604A-4BAF-BB3C-69C9A7E67DEF}"/>
              </a:ext>
            </a:extLst>
          </p:cNvPr>
          <p:cNvSpPr>
            <a:spLocks noGrp="1"/>
          </p:cNvSpPr>
          <p:nvPr>
            <p:ph type="title"/>
          </p:nvPr>
        </p:nvSpPr>
        <p:spPr>
          <a:xfrm>
            <a:off x="359508" y="281185"/>
            <a:ext cx="7620000" cy="758429"/>
          </a:xfrm>
        </p:spPr>
        <p:txBody>
          <a:bodyPr/>
          <a:lstStyle/>
          <a:p>
            <a:pPr>
              <a:defRPr/>
            </a:pPr>
            <a:r>
              <a:rPr lang="en-US" sz="3600" dirty="0">
                <a:cs typeface="Helvetica" pitchFamily="1" charset="0"/>
              </a:rPr>
              <a:t>What is a “Complete Streets” Approach?</a:t>
            </a:r>
          </a:p>
        </p:txBody>
      </p:sp>
      <p:sp>
        <p:nvSpPr>
          <p:cNvPr id="37891" name="Content Placeholder 2">
            <a:extLst>
              <a:ext uri="{FF2B5EF4-FFF2-40B4-BE49-F238E27FC236}">
                <a16:creationId xmlns:a16="http://schemas.microsoft.com/office/drawing/2014/main" id="{B8A21364-5537-4191-B600-F721CB675AC6}"/>
              </a:ext>
            </a:extLst>
          </p:cNvPr>
          <p:cNvSpPr>
            <a:spLocks noGrp="1"/>
          </p:cNvSpPr>
          <p:nvPr>
            <p:ph idx="1"/>
          </p:nvPr>
        </p:nvSpPr>
        <p:spPr>
          <a:xfrm>
            <a:off x="359508" y="1185705"/>
            <a:ext cx="3263537" cy="3408917"/>
          </a:xfrm>
        </p:spPr>
        <p:txBody>
          <a:bodyPr>
            <a:normAutofit/>
          </a:bodyPr>
          <a:lstStyle/>
          <a:p>
            <a:pPr marL="0" indent="0">
              <a:buNone/>
              <a:defRPr/>
            </a:pPr>
            <a:r>
              <a:rPr lang="en-US" dirty="0"/>
              <a:t>Significant change in street design approach</a:t>
            </a:r>
          </a:p>
          <a:p>
            <a:pPr lvl="1">
              <a:defRPr/>
            </a:pPr>
            <a:r>
              <a:rPr lang="en-US" dirty="0"/>
              <a:t>Provide transportation options</a:t>
            </a:r>
          </a:p>
          <a:p>
            <a:pPr lvl="1">
              <a:defRPr/>
            </a:pPr>
            <a:r>
              <a:rPr lang="en-US" dirty="0"/>
              <a:t>Satisfy the needs of all road users of all ages and abilities</a:t>
            </a:r>
          </a:p>
          <a:p>
            <a:pPr lvl="1">
              <a:defRPr/>
            </a:pPr>
            <a:r>
              <a:rPr lang="en-US" dirty="0"/>
              <a:t>Focus on the </a:t>
            </a:r>
            <a:r>
              <a:rPr lang="en-US" b="1" dirty="0"/>
              <a:t>users</a:t>
            </a:r>
            <a:r>
              <a:rPr lang="en-US" dirty="0"/>
              <a:t> and not the mode</a:t>
            </a:r>
          </a:p>
          <a:p>
            <a:pPr lvl="1">
              <a:defRPr/>
            </a:pPr>
            <a:endParaRPr lang="en-US" dirty="0"/>
          </a:p>
          <a:p>
            <a:pPr lvl="1">
              <a:defRPr/>
            </a:pPr>
            <a:endParaRPr lang="en-US" dirty="0"/>
          </a:p>
        </p:txBody>
      </p:sp>
      <p:pic>
        <p:nvPicPr>
          <p:cNvPr id="20484" name="Picture 9" descr="Road with on-street bike lane, marked pedestrian crosswalk, pedestrian refuge island, and other safety measures ">
            <a:extLst>
              <a:ext uri="{FF2B5EF4-FFF2-40B4-BE49-F238E27FC236}">
                <a16:creationId xmlns:a16="http://schemas.microsoft.com/office/drawing/2014/main" id="{572CD3D8-607D-468B-8781-3C6A975AEC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0905" y="1306287"/>
            <a:ext cx="4211007" cy="293366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6" name="Slide Number Placeholder 3">
            <a:extLst>
              <a:ext uri="{FF2B5EF4-FFF2-40B4-BE49-F238E27FC236}">
                <a16:creationId xmlns:a16="http://schemas.microsoft.com/office/drawing/2014/main" id="{2EF001C5-83B9-473B-B9F2-2DCD216B6B7F}"/>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14</a:t>
            </a:fld>
            <a:endParaRPr lang="en-US" dirty="0"/>
          </a:p>
        </p:txBody>
      </p:sp>
      <p:sp>
        <p:nvSpPr>
          <p:cNvPr id="7" name="Title 1">
            <a:extLst>
              <a:ext uri="{FF2B5EF4-FFF2-40B4-BE49-F238E27FC236}">
                <a16:creationId xmlns:a16="http://schemas.microsoft.com/office/drawing/2014/main" id="{DAE6EFC0-9563-440D-925D-C5EE2C7F64F8}"/>
              </a:ext>
            </a:extLst>
          </p:cNvPr>
          <p:cNvSpPr txBox="1">
            <a:spLocks/>
          </p:cNvSpPr>
          <p:nvPr/>
        </p:nvSpPr>
        <p:spPr>
          <a:xfrm>
            <a:off x="5067300" y="4239954"/>
            <a:ext cx="3042895" cy="243146"/>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r"/>
            <a:r>
              <a:rPr lang="en-US" altLang="en-US" sz="1050" i="1" spc="0" dirty="0">
                <a:solidFill>
                  <a:schemeClr val="tx1"/>
                </a:solidFill>
              </a:rPr>
              <a:t>Pedbikeimages.org – </a:t>
            </a:r>
            <a:r>
              <a:rPr lang="en-US" altLang="en-US" sz="1050" i="1" spc="0" dirty="0" err="1">
                <a:solidFill>
                  <a:schemeClr val="tx1"/>
                </a:solidFill>
              </a:rPr>
              <a:t>Lyuba</a:t>
            </a:r>
            <a:r>
              <a:rPr lang="en-US" altLang="en-US" sz="1050" i="1" spc="0" dirty="0">
                <a:solidFill>
                  <a:schemeClr val="tx1"/>
                </a:solidFill>
              </a:rPr>
              <a:t> </a:t>
            </a:r>
            <a:r>
              <a:rPr lang="en-US" altLang="en-US" sz="1050" i="1" spc="0" dirty="0" err="1">
                <a:solidFill>
                  <a:schemeClr val="tx1"/>
                </a:solidFill>
              </a:rPr>
              <a:t>Zuyeva</a:t>
            </a:r>
            <a:endParaRPr lang="en-US" altLang="en-US" sz="1050" i="1" spc="0" dirty="0">
              <a:solidFill>
                <a:schemeClr val="tx1"/>
              </a:solidFill>
            </a:endParaRPr>
          </a:p>
        </p:txBody>
      </p:sp>
    </p:spTree>
    <p:extLst>
      <p:ext uri="{BB962C8B-B14F-4D97-AF65-F5344CB8AC3E}">
        <p14:creationId xmlns:p14="http://schemas.microsoft.com/office/powerpoint/2010/main" val="24739959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a:extLst>
              <a:ext uri="{FF2B5EF4-FFF2-40B4-BE49-F238E27FC236}">
                <a16:creationId xmlns:a16="http://schemas.microsoft.com/office/drawing/2014/main" id="{E13C5282-6DB6-42FE-BC88-2E2336D94BBA}"/>
              </a:ext>
            </a:extLst>
          </p:cNvPr>
          <p:cNvSpPr>
            <a:spLocks noGrp="1"/>
          </p:cNvSpPr>
          <p:nvPr>
            <p:ph type="title"/>
          </p:nvPr>
        </p:nvSpPr>
        <p:spPr/>
        <p:txBody>
          <a:bodyPr/>
          <a:lstStyle/>
          <a:p>
            <a:pPr>
              <a:defRPr/>
            </a:pPr>
            <a:r>
              <a:rPr lang="en-US" dirty="0">
                <a:cs typeface="Helvetica" pitchFamily="1" charset="0"/>
              </a:rPr>
              <a:t>Why Complete Streets?</a:t>
            </a:r>
          </a:p>
        </p:txBody>
      </p:sp>
      <p:sp>
        <p:nvSpPr>
          <p:cNvPr id="43011" name="Content Placeholder 2">
            <a:extLst>
              <a:ext uri="{FF2B5EF4-FFF2-40B4-BE49-F238E27FC236}">
                <a16:creationId xmlns:a16="http://schemas.microsoft.com/office/drawing/2014/main" id="{D38E1C66-EE34-4054-B3C1-45D06170D830}"/>
              </a:ext>
            </a:extLst>
          </p:cNvPr>
          <p:cNvSpPr>
            <a:spLocks noGrp="1"/>
          </p:cNvSpPr>
          <p:nvPr>
            <p:ph idx="1"/>
          </p:nvPr>
        </p:nvSpPr>
        <p:spPr>
          <a:xfrm>
            <a:off x="359508" y="1145512"/>
            <a:ext cx="7620000" cy="3655088"/>
          </a:xfrm>
        </p:spPr>
        <p:txBody>
          <a:bodyPr/>
          <a:lstStyle/>
          <a:p>
            <a:pPr marL="0" indent="0">
              <a:buNone/>
              <a:defRPr/>
            </a:pPr>
            <a:r>
              <a:rPr lang="en-US" sz="2400" dirty="0"/>
              <a:t>To support:</a:t>
            </a:r>
          </a:p>
          <a:p>
            <a:pPr lvl="1">
              <a:buFont typeface="Arial" panose="020B0604020202020204" pitchFamily="34" charset="0"/>
              <a:buChar char="•"/>
              <a:defRPr/>
            </a:pPr>
            <a:r>
              <a:rPr lang="en-US" sz="2400" dirty="0"/>
              <a:t>Transportation choices</a:t>
            </a:r>
          </a:p>
          <a:p>
            <a:pPr lvl="1">
              <a:buFont typeface="Arial" panose="020B0604020202020204" pitchFamily="34" charset="0"/>
              <a:buChar char="•"/>
              <a:defRPr/>
            </a:pPr>
            <a:r>
              <a:rPr lang="en-US" sz="2400" dirty="0"/>
              <a:t>Transportation safety goals</a:t>
            </a:r>
          </a:p>
          <a:p>
            <a:pPr lvl="1">
              <a:buFont typeface="Arial" panose="020B0604020202020204" pitchFamily="34" charset="0"/>
              <a:buChar char="•"/>
              <a:defRPr/>
            </a:pPr>
            <a:r>
              <a:rPr lang="en-US" sz="2400" dirty="0"/>
              <a:t>Economic development goals</a:t>
            </a:r>
          </a:p>
          <a:p>
            <a:pPr lvl="1">
              <a:buFont typeface="Arial" panose="020B0604020202020204" pitchFamily="34" charset="0"/>
              <a:buChar char="•"/>
              <a:defRPr/>
            </a:pPr>
            <a:r>
              <a:rPr lang="en-US" sz="2400" dirty="0"/>
              <a:t>Public health goals</a:t>
            </a:r>
          </a:p>
          <a:p>
            <a:pPr lvl="1">
              <a:buFont typeface="Arial" panose="020B0604020202020204" pitchFamily="34" charset="0"/>
              <a:buChar char="•"/>
              <a:defRPr/>
            </a:pPr>
            <a:r>
              <a:rPr lang="en-US" sz="2400" dirty="0"/>
              <a:t>Local community-building</a:t>
            </a:r>
          </a:p>
          <a:p>
            <a:pPr lvl="1">
              <a:buFont typeface="Arial" panose="020B0604020202020204" pitchFamily="34" charset="0"/>
              <a:buChar char="•"/>
              <a:defRPr/>
            </a:pPr>
            <a:r>
              <a:rPr lang="en-US" sz="2400" dirty="0"/>
              <a:t>Environmental goals</a:t>
            </a:r>
          </a:p>
          <a:p>
            <a:pPr lvl="1">
              <a:buFont typeface="Arial" panose="020B0604020202020204" pitchFamily="34" charset="0"/>
              <a:buChar char="•"/>
              <a:defRPr/>
            </a:pPr>
            <a:r>
              <a:rPr lang="en-US" sz="2400" dirty="0"/>
              <a:t>Equity goals</a:t>
            </a:r>
          </a:p>
          <a:p>
            <a:pPr marL="0" indent="0">
              <a:buNone/>
              <a:defRPr/>
            </a:pPr>
            <a:endParaRPr lang="en-US" dirty="0"/>
          </a:p>
        </p:txBody>
      </p:sp>
      <p:sp>
        <p:nvSpPr>
          <p:cNvPr id="5" name="Slide Number Placeholder 3">
            <a:extLst>
              <a:ext uri="{FF2B5EF4-FFF2-40B4-BE49-F238E27FC236}">
                <a16:creationId xmlns:a16="http://schemas.microsoft.com/office/drawing/2014/main" id="{613C608C-D184-48B0-9C8E-FFBC7BF1B240}"/>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15</a:t>
            </a:fld>
            <a:endParaRPr lang="en-US" dirty="0"/>
          </a:p>
        </p:txBody>
      </p:sp>
    </p:spTree>
    <p:extLst>
      <p:ext uri="{BB962C8B-B14F-4D97-AF65-F5344CB8AC3E}">
        <p14:creationId xmlns:p14="http://schemas.microsoft.com/office/powerpoint/2010/main" val="38008849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F3437-EB76-4D3A-BF1A-30C9E962BDE3}"/>
              </a:ext>
            </a:extLst>
          </p:cNvPr>
          <p:cNvSpPr>
            <a:spLocks noGrp="1"/>
          </p:cNvSpPr>
          <p:nvPr>
            <p:ph type="title"/>
          </p:nvPr>
        </p:nvSpPr>
        <p:spPr>
          <a:xfrm>
            <a:off x="359508" y="282179"/>
            <a:ext cx="7620000" cy="857250"/>
          </a:xfrm>
        </p:spPr>
        <p:txBody>
          <a:bodyPr/>
          <a:lstStyle/>
          <a:p>
            <a:r>
              <a:rPr lang="en-US" dirty="0"/>
              <a:t>Elements of a Strong Complete Streets Policy</a:t>
            </a:r>
          </a:p>
        </p:txBody>
      </p:sp>
      <p:sp>
        <p:nvSpPr>
          <p:cNvPr id="3" name="Content Placeholder 2">
            <a:extLst>
              <a:ext uri="{FF2B5EF4-FFF2-40B4-BE49-F238E27FC236}">
                <a16:creationId xmlns:a16="http://schemas.microsoft.com/office/drawing/2014/main" id="{41AB54AA-8A1E-4621-BA46-65E03A187778}"/>
              </a:ext>
            </a:extLst>
          </p:cNvPr>
          <p:cNvSpPr>
            <a:spLocks noGrp="1"/>
          </p:cNvSpPr>
          <p:nvPr>
            <p:ph idx="1"/>
          </p:nvPr>
        </p:nvSpPr>
        <p:spPr>
          <a:xfrm>
            <a:off x="359508" y="1511300"/>
            <a:ext cx="7620000" cy="3289300"/>
          </a:xfrm>
        </p:spPr>
        <p:txBody>
          <a:bodyPr/>
          <a:lstStyle/>
          <a:p>
            <a:r>
              <a:rPr lang="en-US" dirty="0"/>
              <a:t>Vision</a:t>
            </a:r>
          </a:p>
          <a:p>
            <a:r>
              <a:rPr lang="en-US" dirty="0"/>
              <a:t>All users and modes</a:t>
            </a:r>
          </a:p>
          <a:p>
            <a:r>
              <a:rPr lang="en-US" dirty="0"/>
              <a:t>All projects and phases</a:t>
            </a:r>
          </a:p>
          <a:p>
            <a:r>
              <a:rPr lang="en-US" dirty="0"/>
              <a:t>Clear, accountable exceptions</a:t>
            </a:r>
          </a:p>
          <a:p>
            <a:r>
              <a:rPr lang="en-US" dirty="0"/>
              <a:t>Network</a:t>
            </a:r>
          </a:p>
        </p:txBody>
      </p:sp>
      <p:sp>
        <p:nvSpPr>
          <p:cNvPr id="4" name="Slide Number Placeholder 3">
            <a:extLst>
              <a:ext uri="{FF2B5EF4-FFF2-40B4-BE49-F238E27FC236}">
                <a16:creationId xmlns:a16="http://schemas.microsoft.com/office/drawing/2014/main" id="{3BA8D9C4-2EF5-483B-98AA-21C2E70FBC32}"/>
              </a:ext>
            </a:extLst>
          </p:cNvPr>
          <p:cNvSpPr>
            <a:spLocks noGrp="1"/>
          </p:cNvSpPr>
          <p:nvPr>
            <p:ph type="sldNum" sz="quarter" idx="12"/>
          </p:nvPr>
        </p:nvSpPr>
        <p:spPr/>
        <p:txBody>
          <a:bodyPr/>
          <a:lstStyle/>
          <a:p>
            <a:fld id="{588A7B10-5B59-5847-A2D4-DA6B67CC2B64}" type="slidenum">
              <a:rPr lang="en-US" smtClean="0"/>
              <a:t>16</a:t>
            </a:fld>
            <a:endParaRPr lang="en-US"/>
          </a:p>
        </p:txBody>
      </p:sp>
      <p:pic>
        <p:nvPicPr>
          <p:cNvPr id="1026" name="Picture 2" descr="A woman waits for a bus on a bench near a busy sidewalk ">
            <a:extLst>
              <a:ext uri="{FF2B5EF4-FFF2-40B4-BE49-F238E27FC236}">
                <a16:creationId xmlns:a16="http://schemas.microsoft.com/office/drawing/2014/main" id="{DD59C104-B282-4732-9882-EDD32EFCC87A}"/>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4572000" y="1511300"/>
            <a:ext cx="3324225" cy="2214563"/>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CE977318-1A88-4E03-9CCA-F27EDA34D27A}"/>
              </a:ext>
            </a:extLst>
          </p:cNvPr>
          <p:cNvSpPr txBox="1">
            <a:spLocks/>
          </p:cNvSpPr>
          <p:nvPr/>
        </p:nvSpPr>
        <p:spPr>
          <a:xfrm>
            <a:off x="4894971" y="3725863"/>
            <a:ext cx="3042895" cy="243146"/>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r"/>
            <a:r>
              <a:rPr lang="en-US" altLang="en-US" sz="1050" i="1" spc="0" dirty="0">
                <a:solidFill>
                  <a:schemeClr val="tx1"/>
                </a:solidFill>
              </a:rPr>
              <a:t>Pedbikeimages.org – Dan Burden</a:t>
            </a:r>
          </a:p>
        </p:txBody>
      </p:sp>
    </p:spTree>
    <p:extLst>
      <p:ext uri="{BB962C8B-B14F-4D97-AF65-F5344CB8AC3E}">
        <p14:creationId xmlns:p14="http://schemas.microsoft.com/office/powerpoint/2010/main" val="17116854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F3437-EB76-4D3A-BF1A-30C9E962BDE3}"/>
              </a:ext>
            </a:extLst>
          </p:cNvPr>
          <p:cNvSpPr>
            <a:spLocks noGrp="1"/>
          </p:cNvSpPr>
          <p:nvPr>
            <p:ph type="title"/>
          </p:nvPr>
        </p:nvSpPr>
        <p:spPr>
          <a:xfrm>
            <a:off x="359508" y="282179"/>
            <a:ext cx="7620000" cy="857250"/>
          </a:xfrm>
        </p:spPr>
        <p:txBody>
          <a:bodyPr/>
          <a:lstStyle/>
          <a:p>
            <a:r>
              <a:rPr lang="en-US" dirty="0"/>
              <a:t>Elements of a Strong Complete Streets Policy </a:t>
            </a:r>
            <a:r>
              <a:rPr lang="en-US" i="1" dirty="0"/>
              <a:t>(continued)</a:t>
            </a:r>
          </a:p>
        </p:txBody>
      </p:sp>
      <p:sp>
        <p:nvSpPr>
          <p:cNvPr id="3" name="Content Placeholder 2">
            <a:extLst>
              <a:ext uri="{FF2B5EF4-FFF2-40B4-BE49-F238E27FC236}">
                <a16:creationId xmlns:a16="http://schemas.microsoft.com/office/drawing/2014/main" id="{41AB54AA-8A1E-4621-BA46-65E03A187778}"/>
              </a:ext>
            </a:extLst>
          </p:cNvPr>
          <p:cNvSpPr>
            <a:spLocks noGrp="1"/>
          </p:cNvSpPr>
          <p:nvPr>
            <p:ph idx="1"/>
          </p:nvPr>
        </p:nvSpPr>
        <p:spPr>
          <a:xfrm>
            <a:off x="359508" y="1511300"/>
            <a:ext cx="7620000" cy="3289300"/>
          </a:xfrm>
        </p:spPr>
        <p:txBody>
          <a:bodyPr/>
          <a:lstStyle/>
          <a:p>
            <a:r>
              <a:rPr lang="en-US" dirty="0"/>
              <a:t>Jurisdiction</a:t>
            </a:r>
          </a:p>
          <a:p>
            <a:r>
              <a:rPr lang="en-US" dirty="0"/>
              <a:t>Design</a:t>
            </a:r>
          </a:p>
          <a:p>
            <a:r>
              <a:rPr lang="en-US" dirty="0"/>
              <a:t>Context sensitivity</a:t>
            </a:r>
          </a:p>
          <a:p>
            <a:r>
              <a:rPr lang="en-US" dirty="0"/>
              <a:t>Performance measures</a:t>
            </a:r>
          </a:p>
          <a:p>
            <a:r>
              <a:rPr lang="en-US" dirty="0"/>
              <a:t>Implementation steps</a:t>
            </a:r>
          </a:p>
        </p:txBody>
      </p:sp>
      <p:sp>
        <p:nvSpPr>
          <p:cNvPr id="4" name="Slide Number Placeholder 3">
            <a:extLst>
              <a:ext uri="{FF2B5EF4-FFF2-40B4-BE49-F238E27FC236}">
                <a16:creationId xmlns:a16="http://schemas.microsoft.com/office/drawing/2014/main" id="{3BA8D9C4-2EF5-483B-98AA-21C2E70FBC32}"/>
              </a:ext>
            </a:extLst>
          </p:cNvPr>
          <p:cNvSpPr>
            <a:spLocks noGrp="1"/>
          </p:cNvSpPr>
          <p:nvPr>
            <p:ph type="sldNum" sz="quarter" idx="12"/>
          </p:nvPr>
        </p:nvSpPr>
        <p:spPr/>
        <p:txBody>
          <a:bodyPr/>
          <a:lstStyle/>
          <a:p>
            <a:fld id="{588A7B10-5B59-5847-A2D4-DA6B67CC2B64}" type="slidenum">
              <a:rPr lang="en-US" smtClean="0"/>
              <a:t>17</a:t>
            </a:fld>
            <a:endParaRPr lang="en-US"/>
          </a:p>
        </p:txBody>
      </p:sp>
      <p:pic>
        <p:nvPicPr>
          <p:cNvPr id="2050" name="Picture 2" descr="A bicyclists rides in a bus and bike only lane through a downtown district ">
            <a:extLst>
              <a:ext uri="{FF2B5EF4-FFF2-40B4-BE49-F238E27FC236}">
                <a16:creationId xmlns:a16="http://schemas.microsoft.com/office/drawing/2014/main" id="{DAB46825-4F13-4445-B322-E0B99D52BB56}"/>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rcRect l="5779" r="17694"/>
          <a:stretch/>
        </p:blipFill>
        <p:spPr bwMode="auto">
          <a:xfrm rot="5400000">
            <a:off x="4909978" y="1541185"/>
            <a:ext cx="2994412" cy="2934643"/>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999EDA1B-BA71-4596-A51D-84AF35A5B3DF}"/>
              </a:ext>
            </a:extLst>
          </p:cNvPr>
          <p:cNvSpPr txBox="1">
            <a:spLocks/>
          </p:cNvSpPr>
          <p:nvPr/>
        </p:nvSpPr>
        <p:spPr>
          <a:xfrm>
            <a:off x="4885736" y="4505713"/>
            <a:ext cx="3042895" cy="243146"/>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r"/>
            <a:r>
              <a:rPr lang="en-US" altLang="en-US" sz="1050" i="1" spc="0" dirty="0">
                <a:solidFill>
                  <a:schemeClr val="tx1"/>
                </a:solidFill>
              </a:rPr>
              <a:t>Pedbikeimages.org – Kristen Brookshire</a:t>
            </a:r>
          </a:p>
        </p:txBody>
      </p:sp>
    </p:spTree>
    <p:extLst>
      <p:ext uri="{BB962C8B-B14F-4D97-AF65-F5344CB8AC3E}">
        <p14:creationId xmlns:p14="http://schemas.microsoft.com/office/powerpoint/2010/main" val="31052736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BF27D3DD-AFC5-4063-8E43-404C9C8C6080}"/>
              </a:ext>
            </a:extLst>
          </p:cNvPr>
          <p:cNvSpPr>
            <a:spLocks noGrp="1"/>
          </p:cNvSpPr>
          <p:nvPr>
            <p:ph type="title"/>
          </p:nvPr>
        </p:nvSpPr>
        <p:spPr/>
        <p:txBody>
          <a:bodyPr/>
          <a:lstStyle/>
          <a:p>
            <a:r>
              <a:rPr lang="en-US" altLang="en-US" dirty="0"/>
              <a:t>Network Connectivity </a:t>
            </a:r>
          </a:p>
        </p:txBody>
      </p:sp>
      <p:sp>
        <p:nvSpPr>
          <p:cNvPr id="10243" name="Content Placeholder 2">
            <a:extLst>
              <a:ext uri="{FF2B5EF4-FFF2-40B4-BE49-F238E27FC236}">
                <a16:creationId xmlns:a16="http://schemas.microsoft.com/office/drawing/2014/main" id="{FBC0ABA1-0740-4A82-B583-C7ED3F915337}"/>
              </a:ext>
            </a:extLst>
          </p:cNvPr>
          <p:cNvSpPr>
            <a:spLocks noGrp="1"/>
          </p:cNvSpPr>
          <p:nvPr>
            <p:ph idx="1"/>
          </p:nvPr>
        </p:nvSpPr>
        <p:spPr>
          <a:xfrm>
            <a:off x="359508" y="1090017"/>
            <a:ext cx="4286250" cy="3847503"/>
          </a:xfrm>
        </p:spPr>
        <p:txBody>
          <a:bodyPr>
            <a:normAutofit/>
          </a:bodyPr>
          <a:lstStyle/>
          <a:p>
            <a:pPr marL="114300" indent="0">
              <a:buNone/>
            </a:pPr>
            <a:r>
              <a:rPr lang="en-US" altLang="en-US" sz="2400" dirty="0"/>
              <a:t>Network principles </a:t>
            </a:r>
          </a:p>
          <a:p>
            <a:pPr lvl="1"/>
            <a:r>
              <a:rPr lang="en-US" altLang="en-US" sz="2400" dirty="0"/>
              <a:t>Cohesion</a:t>
            </a:r>
          </a:p>
          <a:p>
            <a:pPr lvl="1"/>
            <a:r>
              <a:rPr lang="en-US" altLang="en-US" sz="2400" dirty="0"/>
              <a:t>Directness</a:t>
            </a:r>
          </a:p>
          <a:p>
            <a:pPr lvl="1"/>
            <a:r>
              <a:rPr lang="en-US" altLang="en-US" sz="2400" dirty="0"/>
              <a:t>Accessibility </a:t>
            </a:r>
          </a:p>
          <a:p>
            <a:pPr lvl="1"/>
            <a:r>
              <a:rPr lang="en-US" altLang="en-US" sz="2400" dirty="0"/>
              <a:t>Alternatives</a:t>
            </a:r>
          </a:p>
          <a:p>
            <a:pPr lvl="1"/>
            <a:r>
              <a:rPr lang="en-US" altLang="en-US" sz="2400" dirty="0"/>
              <a:t>Safety &amp; security</a:t>
            </a:r>
          </a:p>
          <a:p>
            <a:pPr lvl="1"/>
            <a:r>
              <a:rPr lang="en-US" altLang="en-US" sz="2400" dirty="0"/>
              <a:t>Comfort</a:t>
            </a:r>
          </a:p>
        </p:txBody>
      </p:sp>
      <p:sp>
        <p:nvSpPr>
          <p:cNvPr id="4" name="Slide Number Placeholder 3">
            <a:extLst>
              <a:ext uri="{FF2B5EF4-FFF2-40B4-BE49-F238E27FC236}">
                <a16:creationId xmlns:a16="http://schemas.microsoft.com/office/drawing/2014/main" id="{5AC87E77-6A65-4CC7-B6A4-5A9428FC3A8D}"/>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18</a:t>
            </a:fld>
            <a:endParaRPr lang="en-US" dirty="0"/>
          </a:p>
        </p:txBody>
      </p:sp>
      <p:sp>
        <p:nvSpPr>
          <p:cNvPr id="6" name="Title 1">
            <a:extLst>
              <a:ext uri="{FF2B5EF4-FFF2-40B4-BE49-F238E27FC236}">
                <a16:creationId xmlns:a16="http://schemas.microsoft.com/office/drawing/2014/main" id="{FD964EB9-00C9-46EE-B10E-EC8FBE5BC228}"/>
              </a:ext>
            </a:extLst>
          </p:cNvPr>
          <p:cNvSpPr txBox="1">
            <a:spLocks/>
          </p:cNvSpPr>
          <p:nvPr/>
        </p:nvSpPr>
        <p:spPr>
          <a:xfrm rot="16200000">
            <a:off x="6311409" y="3500479"/>
            <a:ext cx="3042895" cy="243146"/>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r"/>
            <a:r>
              <a:rPr lang="en-US" altLang="en-US" sz="1050" i="1" spc="0" dirty="0">
                <a:solidFill>
                  <a:schemeClr val="tx1"/>
                </a:solidFill>
              </a:rPr>
              <a:t>Pedbikeimages.org – Adam Coppola Photography</a:t>
            </a:r>
          </a:p>
        </p:txBody>
      </p:sp>
      <p:pic>
        <p:nvPicPr>
          <p:cNvPr id="2050" name="Picture 2" descr="Two people ride bicycles on a separated path adjacent to a multi-lane road. A downtown skyline looms in the distance. ">
            <a:extLst>
              <a:ext uri="{FF2B5EF4-FFF2-40B4-BE49-F238E27FC236}">
                <a16:creationId xmlns:a16="http://schemas.microsoft.com/office/drawing/2014/main" id="{1AE3F54F-1F48-469C-8D7D-599430CD5C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7596" y="1090017"/>
            <a:ext cx="2613688" cy="3920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47764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BF27D3DD-AFC5-4063-8E43-404C9C8C6080}"/>
              </a:ext>
            </a:extLst>
          </p:cNvPr>
          <p:cNvSpPr>
            <a:spLocks noGrp="1"/>
          </p:cNvSpPr>
          <p:nvPr>
            <p:ph type="title"/>
          </p:nvPr>
        </p:nvSpPr>
        <p:spPr/>
        <p:txBody>
          <a:bodyPr/>
          <a:lstStyle/>
          <a:p>
            <a:r>
              <a:rPr lang="en-US" altLang="en-US" sz="4800" dirty="0"/>
              <a:t>Network Connectivity</a:t>
            </a:r>
          </a:p>
        </p:txBody>
      </p:sp>
      <p:sp>
        <p:nvSpPr>
          <p:cNvPr id="10243" name="Content Placeholder 2">
            <a:extLst>
              <a:ext uri="{FF2B5EF4-FFF2-40B4-BE49-F238E27FC236}">
                <a16:creationId xmlns:a16="http://schemas.microsoft.com/office/drawing/2014/main" id="{FBC0ABA1-0740-4A82-B583-C7ED3F915337}"/>
              </a:ext>
            </a:extLst>
          </p:cNvPr>
          <p:cNvSpPr>
            <a:spLocks noGrp="1"/>
          </p:cNvSpPr>
          <p:nvPr>
            <p:ph idx="1"/>
          </p:nvPr>
        </p:nvSpPr>
        <p:spPr>
          <a:xfrm>
            <a:off x="359507" y="1225899"/>
            <a:ext cx="7619999" cy="3828422"/>
          </a:xfrm>
        </p:spPr>
        <p:txBody>
          <a:bodyPr>
            <a:normAutofit lnSpcReduction="10000"/>
          </a:bodyPr>
          <a:lstStyle/>
          <a:p>
            <a:r>
              <a:rPr lang="en-US" altLang="en-US" dirty="0"/>
              <a:t>Consider Complete Streets beyond corridor profiles and individual projects. How can you create a more complete network?</a:t>
            </a:r>
          </a:p>
          <a:p>
            <a:r>
              <a:rPr lang="en-US" altLang="en-US" dirty="0"/>
              <a:t>Connected networks enable all types of bicycling and walking trips:</a:t>
            </a:r>
          </a:p>
          <a:p>
            <a:pPr lvl="1"/>
            <a:r>
              <a:rPr lang="en-US" altLang="en-US" dirty="0"/>
              <a:t>Commutes</a:t>
            </a:r>
          </a:p>
          <a:p>
            <a:pPr lvl="1"/>
            <a:r>
              <a:rPr lang="en-US" altLang="en-US" dirty="0"/>
              <a:t>Active travel to school</a:t>
            </a:r>
          </a:p>
          <a:p>
            <a:pPr lvl="1"/>
            <a:r>
              <a:rPr lang="en-US" altLang="en-US" dirty="0"/>
              <a:t>Transit connections</a:t>
            </a:r>
          </a:p>
          <a:p>
            <a:pPr lvl="1"/>
            <a:r>
              <a:rPr lang="en-US" altLang="en-US" dirty="0"/>
              <a:t>Recreation and physical activity </a:t>
            </a:r>
          </a:p>
          <a:p>
            <a:pPr lvl="1"/>
            <a:r>
              <a:rPr lang="en-US" altLang="en-US" dirty="0"/>
              <a:t>Everyday trips for groceries, health care, and other essential services</a:t>
            </a:r>
          </a:p>
        </p:txBody>
      </p:sp>
      <p:sp>
        <p:nvSpPr>
          <p:cNvPr id="4" name="Slide Number Placeholder 3">
            <a:extLst>
              <a:ext uri="{FF2B5EF4-FFF2-40B4-BE49-F238E27FC236}">
                <a16:creationId xmlns:a16="http://schemas.microsoft.com/office/drawing/2014/main" id="{59F6FBB2-DF02-46AD-8A3B-062969D3DB85}"/>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19</a:t>
            </a:fld>
            <a:endParaRPr lang="en-US" dirty="0"/>
          </a:p>
        </p:txBody>
      </p:sp>
    </p:spTree>
    <p:extLst>
      <p:ext uri="{BB962C8B-B14F-4D97-AF65-F5344CB8AC3E}">
        <p14:creationId xmlns:p14="http://schemas.microsoft.com/office/powerpoint/2010/main" val="9593982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52E17-0A1C-4436-A037-04517E7CC3AE}"/>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7F10B295-96EC-431F-9342-234B22B9EEF0}"/>
              </a:ext>
            </a:extLst>
          </p:cNvPr>
          <p:cNvSpPr>
            <a:spLocks noGrp="1"/>
          </p:cNvSpPr>
          <p:nvPr>
            <p:ph idx="1"/>
          </p:nvPr>
        </p:nvSpPr>
        <p:spPr/>
        <p:txBody>
          <a:bodyPr/>
          <a:lstStyle/>
          <a:p>
            <a:r>
              <a:rPr lang="en-US" dirty="0"/>
              <a:t>Performance monitoring (measurement) to support evaluation and potential adjustments to plans</a:t>
            </a:r>
          </a:p>
          <a:p>
            <a:r>
              <a:rPr lang="en-US" dirty="0"/>
              <a:t>Policy suites that include supportive language and actions</a:t>
            </a:r>
          </a:p>
          <a:p>
            <a:pPr lvl="1"/>
            <a:r>
              <a:rPr lang="en-US" dirty="0"/>
              <a:t>Complete Streets</a:t>
            </a:r>
          </a:p>
          <a:p>
            <a:pPr lvl="1"/>
            <a:r>
              <a:rPr lang="en-US" dirty="0"/>
              <a:t>Vision Zero</a:t>
            </a:r>
          </a:p>
          <a:p>
            <a:r>
              <a:rPr lang="en-US" dirty="0"/>
              <a:t>International policy examples</a:t>
            </a:r>
          </a:p>
        </p:txBody>
      </p:sp>
      <p:sp>
        <p:nvSpPr>
          <p:cNvPr id="4" name="Slide Number Placeholder 3">
            <a:extLst>
              <a:ext uri="{FF2B5EF4-FFF2-40B4-BE49-F238E27FC236}">
                <a16:creationId xmlns:a16="http://schemas.microsoft.com/office/drawing/2014/main" id="{B75298AD-214D-4CD4-8456-42972A3404F8}"/>
              </a:ext>
            </a:extLst>
          </p:cNvPr>
          <p:cNvSpPr>
            <a:spLocks noGrp="1"/>
          </p:cNvSpPr>
          <p:nvPr>
            <p:ph type="sldNum" sz="quarter" idx="12"/>
          </p:nvPr>
        </p:nvSpPr>
        <p:spPr/>
        <p:txBody>
          <a:bodyPr/>
          <a:lstStyle/>
          <a:p>
            <a:fld id="{588A7B10-5B59-5847-A2D4-DA6B67CC2B64}" type="slidenum">
              <a:rPr lang="en-US" smtClean="0"/>
              <a:t>2</a:t>
            </a:fld>
            <a:endParaRPr lang="en-US"/>
          </a:p>
        </p:txBody>
      </p:sp>
    </p:spTree>
    <p:extLst>
      <p:ext uri="{BB962C8B-B14F-4D97-AF65-F5344CB8AC3E}">
        <p14:creationId xmlns:p14="http://schemas.microsoft.com/office/powerpoint/2010/main" val="32429647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368BAC57-4C8E-4210-814C-49FD8192BE6E}"/>
              </a:ext>
            </a:extLst>
          </p:cNvPr>
          <p:cNvSpPr>
            <a:spLocks noGrp="1"/>
          </p:cNvSpPr>
          <p:nvPr>
            <p:ph type="title"/>
          </p:nvPr>
        </p:nvSpPr>
        <p:spPr>
          <a:xfrm>
            <a:off x="359508" y="205979"/>
            <a:ext cx="7831992" cy="857250"/>
          </a:xfrm>
        </p:spPr>
        <p:txBody>
          <a:bodyPr/>
          <a:lstStyle/>
          <a:p>
            <a:pPr>
              <a:defRPr/>
            </a:pPr>
            <a:r>
              <a:rPr lang="en-US" sz="3600" dirty="0">
                <a:cs typeface="Helvetica" pitchFamily="1" charset="0"/>
              </a:rPr>
              <a:t>Examples: Practices that Support Complete Streets Approach</a:t>
            </a:r>
          </a:p>
        </p:txBody>
      </p:sp>
      <p:sp>
        <p:nvSpPr>
          <p:cNvPr id="2" name="Content Placeholder 1">
            <a:extLst>
              <a:ext uri="{FF2B5EF4-FFF2-40B4-BE49-F238E27FC236}">
                <a16:creationId xmlns:a16="http://schemas.microsoft.com/office/drawing/2014/main" id="{71EB268D-3439-4D18-AB56-36922BB0B2FF}"/>
              </a:ext>
            </a:extLst>
          </p:cNvPr>
          <p:cNvSpPr>
            <a:spLocks noGrp="1"/>
          </p:cNvSpPr>
          <p:nvPr>
            <p:ph idx="1"/>
          </p:nvPr>
        </p:nvSpPr>
        <p:spPr>
          <a:xfrm>
            <a:off x="359508" y="1215851"/>
            <a:ext cx="7620000" cy="3508549"/>
          </a:xfrm>
        </p:spPr>
        <p:txBody>
          <a:bodyPr/>
          <a:lstStyle/>
          <a:p>
            <a:r>
              <a:rPr lang="en-US" dirty="0">
                <a:cs typeface="Helvetica" pitchFamily="1" charset="0"/>
              </a:rPr>
              <a:t>Chicago </a:t>
            </a:r>
            <a:r>
              <a:rPr lang="en-US" i="1" dirty="0">
                <a:cs typeface="Helvetica" pitchFamily="1" charset="0"/>
              </a:rPr>
              <a:t>Complete Streets Design Guidelines </a:t>
            </a:r>
            <a:endParaRPr lang="en-US" i="1" dirty="0"/>
          </a:p>
          <a:p>
            <a:pPr lvl="1"/>
            <a:r>
              <a:rPr lang="en-US" dirty="0"/>
              <a:t>Prioritize pedestrians in planning, design, and engineering</a:t>
            </a:r>
          </a:p>
          <a:p>
            <a:pPr lvl="1"/>
            <a:r>
              <a:rPr lang="en-US" dirty="0"/>
              <a:t>Includes modal hierarchy with pedestrians at the top</a:t>
            </a:r>
          </a:p>
          <a:p>
            <a:r>
              <a:rPr lang="en-US" dirty="0"/>
              <a:t> Charlotte, NC intersection evaluation methodology</a:t>
            </a:r>
          </a:p>
          <a:p>
            <a:pPr lvl="1"/>
            <a:r>
              <a:rPr lang="en-US" dirty="0"/>
              <a:t>Must consider bicycle and pedestrian level of service (LOS) in signalized intersection design</a:t>
            </a:r>
          </a:p>
          <a:p>
            <a:r>
              <a:rPr lang="en-US" dirty="0"/>
              <a:t>California switch from LOS to VMT</a:t>
            </a:r>
          </a:p>
          <a:p>
            <a:pPr lvl="1"/>
            <a:r>
              <a:rPr lang="en-US" dirty="0"/>
              <a:t>Governor removed requirement to use vehicle LOS in project review; instead, use vehicle miles travelled (VMT) per capita</a:t>
            </a:r>
          </a:p>
          <a:p>
            <a:endParaRPr lang="en-US" dirty="0"/>
          </a:p>
        </p:txBody>
      </p:sp>
      <p:sp>
        <p:nvSpPr>
          <p:cNvPr id="4" name="Slide Number Placeholder 3">
            <a:extLst>
              <a:ext uri="{FF2B5EF4-FFF2-40B4-BE49-F238E27FC236}">
                <a16:creationId xmlns:a16="http://schemas.microsoft.com/office/drawing/2014/main" id="{5ABAFE61-3BC4-426C-AA89-756BAF0350CC}"/>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20</a:t>
            </a:fld>
            <a:endParaRPr lang="en-US" dirty="0"/>
          </a:p>
        </p:txBody>
      </p:sp>
    </p:spTree>
    <p:extLst>
      <p:ext uri="{BB962C8B-B14F-4D97-AF65-F5344CB8AC3E}">
        <p14:creationId xmlns:p14="http://schemas.microsoft.com/office/powerpoint/2010/main" val="26129091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CB3F1-EC7C-4C98-8581-6F0766BE0D50}"/>
              </a:ext>
            </a:extLst>
          </p:cNvPr>
          <p:cNvSpPr>
            <a:spLocks noGrp="1"/>
          </p:cNvSpPr>
          <p:nvPr>
            <p:ph type="title"/>
          </p:nvPr>
        </p:nvSpPr>
        <p:spPr/>
        <p:txBody>
          <a:bodyPr/>
          <a:lstStyle/>
          <a:p>
            <a:r>
              <a:rPr lang="en-US" dirty="0"/>
              <a:t>Vision Zero</a:t>
            </a:r>
          </a:p>
        </p:txBody>
      </p:sp>
      <p:sp>
        <p:nvSpPr>
          <p:cNvPr id="3" name="Text Placeholder 2">
            <a:extLst>
              <a:ext uri="{FF2B5EF4-FFF2-40B4-BE49-F238E27FC236}">
                <a16:creationId xmlns:a16="http://schemas.microsoft.com/office/drawing/2014/main" id="{83335C01-C9DF-4675-A0E1-750BFF885A3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4E3C1EF-015E-4281-B0D2-001EA8CE8CC2}"/>
              </a:ext>
            </a:extLst>
          </p:cNvPr>
          <p:cNvSpPr>
            <a:spLocks noGrp="1"/>
          </p:cNvSpPr>
          <p:nvPr>
            <p:ph type="sldNum" sz="quarter" idx="12"/>
          </p:nvPr>
        </p:nvSpPr>
        <p:spPr/>
        <p:txBody>
          <a:bodyPr/>
          <a:lstStyle/>
          <a:p>
            <a:fld id="{588A7B10-5B59-5847-A2D4-DA6B67CC2B64}" type="slidenum">
              <a:rPr lang="en-US" smtClean="0"/>
              <a:t>21</a:t>
            </a:fld>
            <a:endParaRPr lang="en-US"/>
          </a:p>
        </p:txBody>
      </p:sp>
    </p:spTree>
    <p:extLst>
      <p:ext uri="{BB962C8B-B14F-4D97-AF65-F5344CB8AC3E}">
        <p14:creationId xmlns:p14="http://schemas.microsoft.com/office/powerpoint/2010/main" val="17126854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Vision Zero? </a:t>
            </a:r>
          </a:p>
        </p:txBody>
      </p:sp>
      <p:sp>
        <p:nvSpPr>
          <p:cNvPr id="5" name="TextBox 4"/>
          <p:cNvSpPr txBox="1"/>
          <p:nvPr/>
        </p:nvSpPr>
        <p:spPr>
          <a:xfrm>
            <a:off x="1485901" y="2057400"/>
            <a:ext cx="4920791" cy="300082"/>
          </a:xfrm>
          <a:prstGeom prst="rect">
            <a:avLst/>
          </a:prstGeom>
          <a:noFill/>
        </p:spPr>
        <p:txBody>
          <a:bodyPr wrap="square" rtlCol="0">
            <a:spAutoFit/>
          </a:bodyPr>
          <a:lstStyle/>
          <a:p>
            <a:endParaRPr lang="en-US" sz="1350" dirty="0"/>
          </a:p>
        </p:txBody>
      </p:sp>
      <p:sp>
        <p:nvSpPr>
          <p:cNvPr id="7" name="Rectangle 6"/>
          <p:cNvSpPr/>
          <p:nvPr/>
        </p:nvSpPr>
        <p:spPr>
          <a:xfrm>
            <a:off x="1485900" y="1740753"/>
            <a:ext cx="5603057" cy="1708160"/>
          </a:xfrm>
          <a:prstGeom prst="rect">
            <a:avLst/>
          </a:prstGeom>
        </p:spPr>
        <p:txBody>
          <a:bodyPr wrap="square">
            <a:spAutoFit/>
          </a:bodyPr>
          <a:lstStyle/>
          <a:p>
            <a:r>
              <a:rPr lang="en-US" sz="2250" dirty="0"/>
              <a:t>“…a strategy to eliminate all traffic fatalities and severe injuries, while increasing safe, healthy, equitable mobility for all.”</a:t>
            </a:r>
          </a:p>
          <a:p>
            <a:endParaRPr lang="en-US" sz="1350" dirty="0"/>
          </a:p>
          <a:p>
            <a:r>
              <a:rPr lang="en-US" sz="1050" i="1" dirty="0">
                <a:solidFill>
                  <a:schemeClr val="accent3">
                    <a:lumMod val="10000"/>
                  </a:schemeClr>
                </a:solidFill>
                <a:latin typeface="+mj-lt"/>
              </a:rPr>
              <a:t>Vision Zero Network</a:t>
            </a:r>
          </a:p>
          <a:p>
            <a:endParaRPr lang="en-US" sz="1350" dirty="0"/>
          </a:p>
        </p:txBody>
      </p:sp>
      <p:pic>
        <p:nvPicPr>
          <p:cNvPr id="8" name="Picture 7" descr="&quot;Vision Zero Network&quot; "/>
          <p:cNvPicPr>
            <a:picLocks noChangeAspect="1"/>
          </p:cNvPicPr>
          <p:nvPr/>
        </p:nvPicPr>
        <p:blipFill>
          <a:blip r:embed="rId3"/>
          <a:stretch>
            <a:fillRect/>
          </a:stretch>
        </p:blipFill>
        <p:spPr>
          <a:xfrm>
            <a:off x="1485899" y="3401013"/>
            <a:ext cx="3571875" cy="321469"/>
          </a:xfrm>
          <a:prstGeom prst="rect">
            <a:avLst/>
          </a:prstGeom>
        </p:spPr>
      </p:pic>
      <p:sp>
        <p:nvSpPr>
          <p:cNvPr id="9" name="Slide Number Placeholder 3">
            <a:extLst>
              <a:ext uri="{FF2B5EF4-FFF2-40B4-BE49-F238E27FC236}">
                <a16:creationId xmlns:a16="http://schemas.microsoft.com/office/drawing/2014/main" id="{9A3E5316-90DF-431F-A050-77FA9B088A65}"/>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22</a:t>
            </a:fld>
            <a:endParaRPr lang="en-US" dirty="0"/>
          </a:p>
        </p:txBody>
      </p:sp>
    </p:spTree>
    <p:extLst>
      <p:ext uri="{BB962C8B-B14F-4D97-AF65-F5344CB8AC3E}">
        <p14:creationId xmlns:p14="http://schemas.microsoft.com/office/powerpoint/2010/main" val="204950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723" y="205978"/>
            <a:ext cx="8136040" cy="994171"/>
          </a:xfrm>
        </p:spPr>
        <p:txBody>
          <a:bodyPr/>
          <a:lstStyle/>
          <a:p>
            <a:r>
              <a:rPr lang="en-US" sz="4000" dirty="0"/>
              <a:t>Where did These Ideas Come From?</a:t>
            </a:r>
          </a:p>
        </p:txBody>
      </p:sp>
      <p:sp>
        <p:nvSpPr>
          <p:cNvPr id="3" name="Content Placeholder 2"/>
          <p:cNvSpPr>
            <a:spLocks noGrp="1"/>
          </p:cNvSpPr>
          <p:nvPr>
            <p:ph idx="1"/>
          </p:nvPr>
        </p:nvSpPr>
        <p:spPr/>
        <p:txBody>
          <a:bodyPr/>
          <a:lstStyle/>
          <a:p>
            <a:r>
              <a:rPr lang="en-US" dirty="0"/>
              <a:t>Sweden in 1997</a:t>
            </a:r>
          </a:p>
          <a:p>
            <a:r>
              <a:rPr lang="en-US" dirty="0"/>
              <a:t>It is a fact that </a:t>
            </a:r>
            <a:r>
              <a:rPr lang="en-US" b="1" dirty="0"/>
              <a:t>humans make mistakes</a:t>
            </a:r>
          </a:p>
          <a:p>
            <a:r>
              <a:rPr lang="en-US" dirty="0"/>
              <a:t>Designing the transportation system to manage kinetic energy in traffic systems through:</a:t>
            </a:r>
          </a:p>
          <a:p>
            <a:pPr lvl="1"/>
            <a:r>
              <a:rPr lang="en-US" dirty="0"/>
              <a:t>Vehicle design</a:t>
            </a:r>
          </a:p>
          <a:p>
            <a:pPr lvl="1"/>
            <a:r>
              <a:rPr lang="en-US" dirty="0"/>
              <a:t>Road design </a:t>
            </a:r>
          </a:p>
          <a:p>
            <a:pPr lvl="1"/>
            <a:r>
              <a:rPr lang="en-US" dirty="0"/>
              <a:t>Constant evaluation of system performance</a:t>
            </a:r>
          </a:p>
          <a:p>
            <a:r>
              <a:rPr lang="en-US" dirty="0"/>
              <a:t>Education = driver education + training of planners and road designers (</a:t>
            </a:r>
            <a:r>
              <a:rPr lang="en-US" sz="1950" i="1" dirty="0"/>
              <a:t>Government Offices of Sweden, 2016</a:t>
            </a:r>
            <a:r>
              <a:rPr lang="en-US" dirty="0"/>
              <a:t>)</a:t>
            </a:r>
          </a:p>
        </p:txBody>
      </p:sp>
      <p:sp>
        <p:nvSpPr>
          <p:cNvPr id="4" name="Slide Number Placeholder 3">
            <a:extLst>
              <a:ext uri="{FF2B5EF4-FFF2-40B4-BE49-F238E27FC236}">
                <a16:creationId xmlns:a16="http://schemas.microsoft.com/office/drawing/2014/main" id="{E3225E76-6EA6-45BE-9ABF-7FFDE5ED4C7B}"/>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23</a:t>
            </a:fld>
            <a:endParaRPr lang="en-US" dirty="0"/>
          </a:p>
        </p:txBody>
      </p:sp>
    </p:spTree>
    <p:extLst>
      <p:ext uri="{BB962C8B-B14F-4D97-AF65-F5344CB8AC3E}">
        <p14:creationId xmlns:p14="http://schemas.microsoft.com/office/powerpoint/2010/main" val="14677882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508" y="205979"/>
            <a:ext cx="7809132" cy="857250"/>
          </a:xfrm>
        </p:spPr>
        <p:txBody>
          <a:bodyPr/>
          <a:lstStyle/>
          <a:p>
            <a:r>
              <a:rPr lang="en-US" sz="4400" dirty="0"/>
              <a:t>Safe Systems in a Global Context</a:t>
            </a:r>
          </a:p>
        </p:txBody>
      </p:sp>
      <p:pic>
        <p:nvPicPr>
          <p:cNvPr id="5" name="Content Placeholder 4" descr="Infographic. &quot;Did you know? 6 countries have already adopted a safe system approach to road safety: Australia (picture of Australia flag); Luxembourg (picture of Luxembourg flag); Netherlands (picture of Netherlands flag); New Zealand (picture of New Zealand flag); Sweden (picture of Sweden flag); United Kingdom (picture of United Kingdom flag). Adapted from ITF (2016), Zero Road Deaths and Serious Injuries; Leading a Paradigm Shift to a Safe System, OECD Publishing, paris. http://dx.doi.org/10.1787/9789282198955-en"/>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71664" y="1239284"/>
            <a:ext cx="4614480" cy="3571206"/>
          </a:xfrm>
          <a:prstGeom prst="rect">
            <a:avLst/>
          </a:prstGeom>
        </p:spPr>
      </p:pic>
      <p:sp>
        <p:nvSpPr>
          <p:cNvPr id="4" name="Slide Number Placeholder 3">
            <a:extLst>
              <a:ext uri="{FF2B5EF4-FFF2-40B4-BE49-F238E27FC236}">
                <a16:creationId xmlns:a16="http://schemas.microsoft.com/office/drawing/2014/main" id="{AAB98BD5-796C-40C7-8F4A-2C430F1CAB00}"/>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24</a:t>
            </a:fld>
            <a:endParaRPr lang="en-US" dirty="0"/>
          </a:p>
        </p:txBody>
      </p:sp>
      <p:sp>
        <p:nvSpPr>
          <p:cNvPr id="6" name="TextBox 5">
            <a:extLst>
              <a:ext uri="{FF2B5EF4-FFF2-40B4-BE49-F238E27FC236}">
                <a16:creationId xmlns:a16="http://schemas.microsoft.com/office/drawing/2014/main" id="{D6B1CA38-61FB-4C09-868A-C3C845D3C565}"/>
              </a:ext>
            </a:extLst>
          </p:cNvPr>
          <p:cNvSpPr txBox="1"/>
          <p:nvPr/>
        </p:nvSpPr>
        <p:spPr>
          <a:xfrm>
            <a:off x="359508" y="4768085"/>
            <a:ext cx="6299462" cy="253916"/>
          </a:xfrm>
          <a:prstGeom prst="rect">
            <a:avLst/>
          </a:prstGeom>
          <a:noFill/>
        </p:spPr>
        <p:txBody>
          <a:bodyPr wrap="square" rtlCol="0">
            <a:spAutoFit/>
          </a:bodyPr>
          <a:lstStyle/>
          <a:p>
            <a:pPr algn="r"/>
            <a:r>
              <a:rPr lang="en-US" sz="1050" i="1" dirty="0">
                <a:latin typeface="+mj-lt"/>
              </a:rPr>
              <a:t>USDOT</a:t>
            </a:r>
          </a:p>
        </p:txBody>
      </p:sp>
    </p:spTree>
    <p:extLst>
      <p:ext uri="{BB962C8B-B14F-4D97-AF65-F5344CB8AC3E}">
        <p14:creationId xmlns:p14="http://schemas.microsoft.com/office/powerpoint/2010/main" val="26080633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508" y="295183"/>
            <a:ext cx="7620000" cy="857250"/>
          </a:xfrm>
        </p:spPr>
        <p:txBody>
          <a:bodyPr/>
          <a:lstStyle/>
          <a:p>
            <a:r>
              <a:rPr lang="en-US" dirty="0"/>
              <a:t>What About in the US? Where did Vision Zero Come From?</a:t>
            </a:r>
          </a:p>
        </p:txBody>
      </p:sp>
      <p:pic>
        <p:nvPicPr>
          <p:cNvPr id="5" name="Content Placeholder 4" descr="Cover for the report titled &quot;The New York City Pedestrian Safety Study &amp; Action Plan, August 2010&quot; by the New York City Department of Transportation. "/>
          <p:cNvPicPr>
            <a:picLocks noGrp="1" noChangeAspect="1"/>
          </p:cNvPicPr>
          <p:nvPr>
            <p:ph idx="1"/>
          </p:nvPr>
        </p:nvPicPr>
        <p:blipFill rotWithShape="1">
          <a:blip r:embed="rId3"/>
          <a:srcRect l="25359" t="13531" r="26792" b="9467"/>
          <a:stretch/>
        </p:blipFill>
        <p:spPr>
          <a:xfrm>
            <a:off x="4087905" y="1395579"/>
            <a:ext cx="2549285" cy="3282013"/>
          </a:xfrm>
          <a:prstGeom prst="rect">
            <a:avLst/>
          </a:prstGeom>
        </p:spPr>
      </p:pic>
      <p:sp>
        <p:nvSpPr>
          <p:cNvPr id="6" name="TextBox 5"/>
          <p:cNvSpPr txBox="1"/>
          <p:nvPr/>
        </p:nvSpPr>
        <p:spPr>
          <a:xfrm>
            <a:off x="359508" y="4768085"/>
            <a:ext cx="6299462" cy="253916"/>
          </a:xfrm>
          <a:prstGeom prst="rect">
            <a:avLst/>
          </a:prstGeom>
          <a:noFill/>
        </p:spPr>
        <p:txBody>
          <a:bodyPr wrap="square" rtlCol="0">
            <a:spAutoFit/>
          </a:bodyPr>
          <a:lstStyle/>
          <a:p>
            <a:pPr algn="r"/>
            <a:r>
              <a:rPr lang="en-US" sz="1050" i="1" dirty="0">
                <a:latin typeface="+mj-lt"/>
              </a:rPr>
              <a:t>NYCDOT</a:t>
            </a:r>
          </a:p>
        </p:txBody>
      </p:sp>
      <p:sp>
        <p:nvSpPr>
          <p:cNvPr id="7" name="TextBox 6"/>
          <p:cNvSpPr txBox="1"/>
          <p:nvPr/>
        </p:nvSpPr>
        <p:spPr>
          <a:xfrm>
            <a:off x="618953" y="1759312"/>
            <a:ext cx="3344091" cy="2554545"/>
          </a:xfrm>
          <a:prstGeom prst="rect">
            <a:avLst/>
          </a:prstGeom>
          <a:noFill/>
        </p:spPr>
        <p:txBody>
          <a:bodyPr wrap="square" rtlCol="0">
            <a:spAutoFit/>
          </a:bodyPr>
          <a:lstStyle/>
          <a:p>
            <a:r>
              <a:rPr lang="en-US" sz="2000" i="1" dirty="0">
                <a:solidFill>
                  <a:srgbClr val="5F5F5F"/>
                </a:solidFill>
              </a:rPr>
              <a:t>“The first, unprecedented, Pedestrian Safety Report and Action Plan examines over 7,000 records of crashes that have caused serious injuries or fatalities to pedestrians and identifies underlying causes.”</a:t>
            </a:r>
          </a:p>
        </p:txBody>
      </p:sp>
      <p:sp>
        <p:nvSpPr>
          <p:cNvPr id="8" name="Slide Number Placeholder 3">
            <a:extLst>
              <a:ext uri="{FF2B5EF4-FFF2-40B4-BE49-F238E27FC236}">
                <a16:creationId xmlns:a16="http://schemas.microsoft.com/office/drawing/2014/main" id="{56E09430-3400-490A-8A26-1EF6FF7A3C26}"/>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25</a:t>
            </a:fld>
            <a:endParaRPr lang="en-US" dirty="0"/>
          </a:p>
        </p:txBody>
      </p:sp>
    </p:spTree>
    <p:extLst>
      <p:ext uri="{BB962C8B-B14F-4D97-AF65-F5344CB8AC3E}">
        <p14:creationId xmlns:p14="http://schemas.microsoft.com/office/powerpoint/2010/main" val="39933633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607" y="473610"/>
            <a:ext cx="8175812" cy="343370"/>
          </a:xfrm>
        </p:spPr>
        <p:txBody>
          <a:bodyPr/>
          <a:lstStyle/>
          <a:p>
            <a:r>
              <a:rPr lang="en-US" sz="4000" dirty="0"/>
              <a:t>2013–Present in the U.S.</a:t>
            </a:r>
          </a:p>
        </p:txBody>
      </p:sp>
      <p:sp>
        <p:nvSpPr>
          <p:cNvPr id="5" name="Slide Number Placeholder 3">
            <a:extLst>
              <a:ext uri="{FF2B5EF4-FFF2-40B4-BE49-F238E27FC236}">
                <a16:creationId xmlns:a16="http://schemas.microsoft.com/office/drawing/2014/main" id="{BE065B74-31B4-4DE1-8499-7AED69687E04}"/>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26</a:t>
            </a:fld>
            <a:endParaRPr lang="en-US" dirty="0"/>
          </a:p>
        </p:txBody>
      </p:sp>
      <p:pic>
        <p:nvPicPr>
          <p:cNvPr id="3" name="Picture 2" descr="Map of Vision Zero Cities in the United States. &quot;A Vision Zero City meets the following minimum standards: sets clear goals of eliminating traffic fatalities and severe injuries; mayor has publicly, officially committed to vision zero; vision zero plan or strategy is in place, or mayor has committed to doing so in clear time frame; key city departments (including police, transportation and public health) are engaged&quot;. ">
            <a:extLst>
              <a:ext uri="{FF2B5EF4-FFF2-40B4-BE49-F238E27FC236}">
                <a16:creationId xmlns:a16="http://schemas.microsoft.com/office/drawing/2014/main" id="{1E9FD8A5-1736-4EEE-A378-531EA4C3C8EA}"/>
              </a:ext>
            </a:extLst>
          </p:cNvPr>
          <p:cNvPicPr>
            <a:picLocks noChangeAspect="1"/>
          </p:cNvPicPr>
          <p:nvPr/>
        </p:nvPicPr>
        <p:blipFill>
          <a:blip r:embed="rId3"/>
          <a:stretch>
            <a:fillRect/>
          </a:stretch>
        </p:blipFill>
        <p:spPr>
          <a:xfrm>
            <a:off x="1306999" y="1024944"/>
            <a:ext cx="5863027" cy="4017786"/>
          </a:xfrm>
          <a:prstGeom prst="rect">
            <a:avLst/>
          </a:prstGeom>
        </p:spPr>
      </p:pic>
      <p:sp>
        <p:nvSpPr>
          <p:cNvPr id="7" name="Title 1">
            <a:extLst>
              <a:ext uri="{FF2B5EF4-FFF2-40B4-BE49-F238E27FC236}">
                <a16:creationId xmlns:a16="http://schemas.microsoft.com/office/drawing/2014/main" id="{BEB5D26C-6C14-44BB-B3EC-41E9E0845772}"/>
              </a:ext>
            </a:extLst>
          </p:cNvPr>
          <p:cNvSpPr txBox="1">
            <a:spLocks/>
          </p:cNvSpPr>
          <p:nvPr/>
        </p:nvSpPr>
        <p:spPr>
          <a:xfrm>
            <a:off x="2410135" y="4951154"/>
            <a:ext cx="4643095" cy="192346"/>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r"/>
            <a:r>
              <a:rPr lang="en-US" altLang="en-US" sz="1050" i="1" spc="0" dirty="0">
                <a:solidFill>
                  <a:schemeClr val="tx1"/>
                </a:solidFill>
              </a:rPr>
              <a:t>Vision Zero Network, updated Feb. 2019</a:t>
            </a:r>
          </a:p>
        </p:txBody>
      </p:sp>
    </p:spTree>
    <p:extLst>
      <p:ext uri="{BB962C8B-B14F-4D97-AF65-F5344CB8AC3E}">
        <p14:creationId xmlns:p14="http://schemas.microsoft.com/office/powerpoint/2010/main" val="40736118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Vision Zero Program Elements</a:t>
            </a:r>
          </a:p>
        </p:txBody>
      </p:sp>
      <p:sp>
        <p:nvSpPr>
          <p:cNvPr id="3" name="Content Placeholder 2"/>
          <p:cNvSpPr>
            <a:spLocks noGrp="1"/>
          </p:cNvSpPr>
          <p:nvPr>
            <p:ph idx="1"/>
          </p:nvPr>
        </p:nvSpPr>
        <p:spPr>
          <a:xfrm>
            <a:off x="359508" y="1337071"/>
            <a:ext cx="7620000" cy="3600450"/>
          </a:xfrm>
        </p:spPr>
        <p:txBody>
          <a:bodyPr/>
          <a:lstStyle/>
          <a:p>
            <a:r>
              <a:rPr lang="en-US" dirty="0"/>
              <a:t>Clear goal of eliminating traffic fatalities and severe injuries</a:t>
            </a:r>
          </a:p>
          <a:p>
            <a:r>
              <a:rPr lang="en-US" dirty="0"/>
              <a:t>Vision Zero plan or strategy in place</a:t>
            </a:r>
          </a:p>
          <a:p>
            <a:r>
              <a:rPr lang="en-US" dirty="0"/>
              <a:t>Mayor has committed to Vision Zero and has a clear time frame toward accomplishing zero deaths and severe injuries</a:t>
            </a:r>
          </a:p>
          <a:p>
            <a:r>
              <a:rPr lang="en-US" dirty="0"/>
              <a:t>Key city departments (police, transportation, and public health) are actively involved in Vision Zero programming </a:t>
            </a:r>
          </a:p>
          <a:p>
            <a:endParaRPr lang="en-US" dirty="0"/>
          </a:p>
        </p:txBody>
      </p:sp>
      <p:sp>
        <p:nvSpPr>
          <p:cNvPr id="6" name="Slide Number Placeholder 3">
            <a:extLst>
              <a:ext uri="{FF2B5EF4-FFF2-40B4-BE49-F238E27FC236}">
                <a16:creationId xmlns:a16="http://schemas.microsoft.com/office/drawing/2014/main" id="{27A25415-35F1-40D9-8FE6-E34AA91B2909}"/>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27</a:t>
            </a:fld>
            <a:endParaRPr lang="en-US" dirty="0"/>
          </a:p>
        </p:txBody>
      </p:sp>
    </p:spTree>
    <p:extLst>
      <p:ext uri="{BB962C8B-B14F-4D97-AF65-F5344CB8AC3E}">
        <p14:creationId xmlns:p14="http://schemas.microsoft.com/office/powerpoint/2010/main" val="25789096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9F52B-80CA-4DC4-A324-701F0552F00D}"/>
              </a:ext>
            </a:extLst>
          </p:cNvPr>
          <p:cNvSpPr>
            <a:spLocks noGrp="1"/>
          </p:cNvSpPr>
          <p:nvPr>
            <p:ph type="title"/>
          </p:nvPr>
        </p:nvSpPr>
        <p:spPr/>
        <p:txBody>
          <a:bodyPr/>
          <a:lstStyle/>
          <a:p>
            <a:r>
              <a:rPr lang="en-US" sz="4000" dirty="0"/>
              <a:t>Example: Austin’s Pedestrian Safety Action Plan (PSAP)</a:t>
            </a:r>
          </a:p>
        </p:txBody>
      </p:sp>
      <p:sp>
        <p:nvSpPr>
          <p:cNvPr id="3" name="Content Placeholder 2">
            <a:extLst>
              <a:ext uri="{FF2B5EF4-FFF2-40B4-BE49-F238E27FC236}">
                <a16:creationId xmlns:a16="http://schemas.microsoft.com/office/drawing/2014/main" id="{08691EFC-8DF2-4648-8EA4-05A4A2809F91}"/>
              </a:ext>
            </a:extLst>
          </p:cNvPr>
          <p:cNvSpPr>
            <a:spLocks noGrp="1"/>
          </p:cNvSpPr>
          <p:nvPr>
            <p:ph idx="1"/>
          </p:nvPr>
        </p:nvSpPr>
        <p:spPr>
          <a:xfrm>
            <a:off x="359507" y="1323474"/>
            <a:ext cx="5018503" cy="3477126"/>
          </a:xfrm>
        </p:spPr>
        <p:txBody>
          <a:bodyPr>
            <a:normAutofit/>
          </a:bodyPr>
          <a:lstStyle/>
          <a:p>
            <a:r>
              <a:rPr lang="en-US" dirty="0"/>
              <a:t>Vision Zero Action Strategy recommended mode-specific action plans to support policy change</a:t>
            </a:r>
          </a:p>
          <a:p>
            <a:r>
              <a:rPr lang="en-US" dirty="0"/>
              <a:t>The PSAP also supports the implementation of Austin’s:</a:t>
            </a:r>
          </a:p>
          <a:p>
            <a:pPr lvl="1"/>
            <a:r>
              <a:rPr lang="en-US" dirty="0"/>
              <a:t>Comprehensive Plan</a:t>
            </a:r>
          </a:p>
          <a:p>
            <a:pPr lvl="1"/>
            <a:r>
              <a:rPr lang="en-US" dirty="0"/>
              <a:t>Sidewalk Master Plan and ADA Transition Plan Update</a:t>
            </a:r>
          </a:p>
          <a:p>
            <a:pPr lvl="1"/>
            <a:r>
              <a:rPr lang="en-US" dirty="0"/>
              <a:t>Strategic Mobility Plan</a:t>
            </a:r>
          </a:p>
        </p:txBody>
      </p:sp>
      <p:sp>
        <p:nvSpPr>
          <p:cNvPr id="4" name="Slide Number Placeholder 3">
            <a:extLst>
              <a:ext uri="{FF2B5EF4-FFF2-40B4-BE49-F238E27FC236}">
                <a16:creationId xmlns:a16="http://schemas.microsoft.com/office/drawing/2014/main" id="{2C68B434-7C6A-432B-930F-5B78483340DE}"/>
              </a:ext>
            </a:extLst>
          </p:cNvPr>
          <p:cNvSpPr>
            <a:spLocks noGrp="1"/>
          </p:cNvSpPr>
          <p:nvPr>
            <p:ph type="sldNum" sz="quarter" idx="12"/>
          </p:nvPr>
        </p:nvSpPr>
        <p:spPr/>
        <p:txBody>
          <a:bodyPr/>
          <a:lstStyle/>
          <a:p>
            <a:fld id="{588A7B10-5B59-5847-A2D4-DA6B67CC2B64}" type="slidenum">
              <a:rPr lang="en-US" smtClean="0"/>
              <a:t>28</a:t>
            </a:fld>
            <a:endParaRPr lang="en-US"/>
          </a:p>
        </p:txBody>
      </p:sp>
      <p:pic>
        <p:nvPicPr>
          <p:cNvPr id="5" name="Picture 4" descr="Cover for the City of Austin Pedestrian Safety Action Plan 2018">
            <a:extLst>
              <a:ext uri="{FF2B5EF4-FFF2-40B4-BE49-F238E27FC236}">
                <a16:creationId xmlns:a16="http://schemas.microsoft.com/office/drawing/2014/main" id="{5280D828-7D83-426A-8094-692EC17E5ABB}"/>
              </a:ext>
            </a:extLst>
          </p:cNvPr>
          <p:cNvPicPr>
            <a:picLocks noChangeAspect="1"/>
          </p:cNvPicPr>
          <p:nvPr/>
        </p:nvPicPr>
        <p:blipFill>
          <a:blip r:embed="rId3"/>
          <a:stretch>
            <a:fillRect/>
          </a:stretch>
        </p:blipFill>
        <p:spPr>
          <a:xfrm>
            <a:off x="5378011" y="894786"/>
            <a:ext cx="2875714" cy="3737371"/>
          </a:xfrm>
          <a:prstGeom prst="rect">
            <a:avLst/>
          </a:prstGeom>
        </p:spPr>
      </p:pic>
      <p:sp>
        <p:nvSpPr>
          <p:cNvPr id="6" name="Rectangle 5">
            <a:extLst>
              <a:ext uri="{FF2B5EF4-FFF2-40B4-BE49-F238E27FC236}">
                <a16:creationId xmlns:a16="http://schemas.microsoft.com/office/drawing/2014/main" id="{93C990C4-2288-4C1C-A0ED-6835F6980C01}"/>
              </a:ext>
            </a:extLst>
          </p:cNvPr>
          <p:cNvSpPr/>
          <p:nvPr/>
        </p:nvSpPr>
        <p:spPr>
          <a:xfrm>
            <a:off x="5455955" y="4620125"/>
            <a:ext cx="2875714" cy="253916"/>
          </a:xfrm>
          <a:prstGeom prst="rect">
            <a:avLst/>
          </a:prstGeom>
        </p:spPr>
        <p:txBody>
          <a:bodyPr wrap="square">
            <a:spAutoFit/>
          </a:bodyPr>
          <a:lstStyle/>
          <a:p>
            <a:pPr algn="r"/>
            <a:r>
              <a:rPr lang="en-US" sz="1050" i="1" dirty="0"/>
              <a:t>Austin Pedestrian Safety Action Plan</a:t>
            </a:r>
          </a:p>
        </p:txBody>
      </p:sp>
    </p:spTree>
    <p:extLst>
      <p:ext uri="{BB962C8B-B14F-4D97-AF65-F5344CB8AC3E}">
        <p14:creationId xmlns:p14="http://schemas.microsoft.com/office/powerpoint/2010/main" val="24691899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CB3F1-EC7C-4C98-8581-6F0766BE0D50}"/>
              </a:ext>
            </a:extLst>
          </p:cNvPr>
          <p:cNvSpPr>
            <a:spLocks noGrp="1"/>
          </p:cNvSpPr>
          <p:nvPr>
            <p:ph type="title"/>
          </p:nvPr>
        </p:nvSpPr>
        <p:spPr/>
        <p:txBody>
          <a:bodyPr/>
          <a:lstStyle/>
          <a:p>
            <a:r>
              <a:rPr lang="en-US" dirty="0"/>
              <a:t>International Policy examples </a:t>
            </a:r>
          </a:p>
        </p:txBody>
      </p:sp>
      <p:sp>
        <p:nvSpPr>
          <p:cNvPr id="3" name="Text Placeholder 2">
            <a:extLst>
              <a:ext uri="{FF2B5EF4-FFF2-40B4-BE49-F238E27FC236}">
                <a16:creationId xmlns:a16="http://schemas.microsoft.com/office/drawing/2014/main" id="{83335C01-C9DF-4675-A0E1-750BFF885A3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4E3C1EF-015E-4281-B0D2-001EA8CE8CC2}"/>
              </a:ext>
            </a:extLst>
          </p:cNvPr>
          <p:cNvSpPr>
            <a:spLocks noGrp="1"/>
          </p:cNvSpPr>
          <p:nvPr>
            <p:ph type="sldNum" sz="quarter" idx="12"/>
          </p:nvPr>
        </p:nvSpPr>
        <p:spPr/>
        <p:txBody>
          <a:bodyPr/>
          <a:lstStyle/>
          <a:p>
            <a:fld id="{588A7B10-5B59-5847-A2D4-DA6B67CC2B64}" type="slidenum">
              <a:rPr lang="en-US" smtClean="0"/>
              <a:t>29</a:t>
            </a:fld>
            <a:endParaRPr lang="en-US"/>
          </a:p>
        </p:txBody>
      </p:sp>
    </p:spTree>
    <p:extLst>
      <p:ext uri="{BB962C8B-B14F-4D97-AF65-F5344CB8AC3E}">
        <p14:creationId xmlns:p14="http://schemas.microsoft.com/office/powerpoint/2010/main" val="8396128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CB3F1-EC7C-4C98-8581-6F0766BE0D50}"/>
              </a:ext>
            </a:extLst>
          </p:cNvPr>
          <p:cNvSpPr>
            <a:spLocks noGrp="1"/>
          </p:cNvSpPr>
          <p:nvPr>
            <p:ph type="title"/>
          </p:nvPr>
        </p:nvSpPr>
        <p:spPr/>
        <p:txBody>
          <a:bodyPr/>
          <a:lstStyle/>
          <a:p>
            <a:r>
              <a:rPr lang="en-US" dirty="0"/>
              <a:t>performance measures</a:t>
            </a:r>
            <a:br>
              <a:rPr lang="en-US" dirty="0"/>
            </a:br>
            <a:endParaRPr lang="en-US" dirty="0"/>
          </a:p>
        </p:txBody>
      </p:sp>
      <p:sp>
        <p:nvSpPr>
          <p:cNvPr id="3" name="Text Placeholder 2">
            <a:extLst>
              <a:ext uri="{FF2B5EF4-FFF2-40B4-BE49-F238E27FC236}">
                <a16:creationId xmlns:a16="http://schemas.microsoft.com/office/drawing/2014/main" id="{83335C01-C9DF-4675-A0E1-750BFF885A3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4E3C1EF-015E-4281-B0D2-001EA8CE8CC2}"/>
              </a:ext>
            </a:extLst>
          </p:cNvPr>
          <p:cNvSpPr>
            <a:spLocks noGrp="1"/>
          </p:cNvSpPr>
          <p:nvPr>
            <p:ph type="sldNum" sz="quarter" idx="12"/>
          </p:nvPr>
        </p:nvSpPr>
        <p:spPr/>
        <p:txBody>
          <a:bodyPr/>
          <a:lstStyle/>
          <a:p>
            <a:fld id="{588A7B10-5B59-5847-A2D4-DA6B67CC2B64}" type="slidenum">
              <a:rPr lang="en-US" smtClean="0"/>
              <a:t>3</a:t>
            </a:fld>
            <a:endParaRPr lang="en-US"/>
          </a:p>
        </p:txBody>
      </p:sp>
    </p:spTree>
    <p:extLst>
      <p:ext uri="{BB962C8B-B14F-4D97-AF65-F5344CB8AC3E}">
        <p14:creationId xmlns:p14="http://schemas.microsoft.com/office/powerpoint/2010/main" val="2661187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BF27D3DD-AFC5-4063-8E43-404C9C8C6080}"/>
              </a:ext>
            </a:extLst>
          </p:cNvPr>
          <p:cNvSpPr>
            <a:spLocks noGrp="1"/>
          </p:cNvSpPr>
          <p:nvPr>
            <p:ph type="title"/>
          </p:nvPr>
        </p:nvSpPr>
        <p:spPr>
          <a:xfrm>
            <a:off x="359508" y="205978"/>
            <a:ext cx="7620000" cy="1102121"/>
          </a:xfrm>
        </p:spPr>
        <p:txBody>
          <a:bodyPr/>
          <a:lstStyle/>
          <a:p>
            <a:r>
              <a:rPr lang="en-US" altLang="en-US" sz="4400" dirty="0"/>
              <a:t>Netherlands: Sustainable Safety </a:t>
            </a:r>
          </a:p>
        </p:txBody>
      </p:sp>
      <p:sp>
        <p:nvSpPr>
          <p:cNvPr id="10243" name="Content Placeholder 2">
            <a:extLst>
              <a:ext uri="{FF2B5EF4-FFF2-40B4-BE49-F238E27FC236}">
                <a16:creationId xmlns:a16="http://schemas.microsoft.com/office/drawing/2014/main" id="{FBC0ABA1-0740-4A82-B583-C7ED3F915337}"/>
              </a:ext>
            </a:extLst>
          </p:cNvPr>
          <p:cNvSpPr>
            <a:spLocks noGrp="1"/>
          </p:cNvSpPr>
          <p:nvPr>
            <p:ph idx="1"/>
          </p:nvPr>
        </p:nvSpPr>
        <p:spPr>
          <a:xfrm>
            <a:off x="550985" y="1308099"/>
            <a:ext cx="7237046" cy="3629423"/>
          </a:xfrm>
        </p:spPr>
        <p:txBody>
          <a:bodyPr>
            <a:normAutofit fontScale="77500" lnSpcReduction="20000"/>
          </a:bodyPr>
          <a:lstStyle/>
          <a:p>
            <a:r>
              <a:rPr lang="en-US" altLang="en-US" sz="2300" dirty="0"/>
              <a:t>Functionality</a:t>
            </a:r>
            <a:r>
              <a:rPr lang="en-US" altLang="en-US" dirty="0"/>
              <a:t> </a:t>
            </a:r>
          </a:p>
          <a:p>
            <a:pPr lvl="1"/>
            <a:r>
              <a:rPr lang="en-US" altLang="en-US" dirty="0"/>
              <a:t>Roads can be categorized by three distinct functions within a hierarchical network— through roads, distributor roads, and access roads. </a:t>
            </a:r>
          </a:p>
          <a:p>
            <a:r>
              <a:rPr lang="en-US" altLang="en-US" sz="2300" dirty="0"/>
              <a:t>Homogeneity</a:t>
            </a:r>
          </a:p>
          <a:p>
            <a:pPr lvl="1"/>
            <a:r>
              <a:rPr lang="en-US" altLang="en-US" dirty="0"/>
              <a:t>Roads with vehicles of balanced speeds, directions, and masses are the safest. </a:t>
            </a:r>
          </a:p>
          <a:p>
            <a:r>
              <a:rPr lang="en-US" altLang="en-US" sz="2300" dirty="0"/>
              <a:t>Predictability</a:t>
            </a:r>
          </a:p>
          <a:p>
            <a:pPr lvl="1"/>
            <a:r>
              <a:rPr lang="en-US" altLang="en-US" dirty="0"/>
              <a:t>Roads should be intuitive so that users can recognize and know what to expect.  </a:t>
            </a:r>
          </a:p>
          <a:p>
            <a:r>
              <a:rPr lang="en-US" altLang="en-US" sz="2300" dirty="0"/>
              <a:t>Forgiveness</a:t>
            </a:r>
          </a:p>
          <a:p>
            <a:pPr lvl="1"/>
            <a:r>
              <a:rPr lang="en-US" altLang="en-US" dirty="0"/>
              <a:t>Infrastructure can be designed to accommodate human error, minimizing the risk for serious injury or fatality.  </a:t>
            </a:r>
          </a:p>
          <a:p>
            <a:r>
              <a:rPr lang="en-US" altLang="en-US" sz="2300" dirty="0"/>
              <a:t>State Awareness</a:t>
            </a:r>
          </a:p>
          <a:p>
            <a:pPr lvl="1"/>
            <a:r>
              <a:rPr lang="en-US" altLang="en-US" sz="2100" dirty="0">
                <a:solidFill>
                  <a:schemeClr val="tx2"/>
                </a:solidFill>
              </a:rPr>
              <a:t>Awareness of individual road users is encouraged to improve safety for all users.</a:t>
            </a:r>
          </a:p>
          <a:p>
            <a:pPr lvl="1"/>
            <a:endParaRPr lang="en-US" altLang="en-US" dirty="0"/>
          </a:p>
        </p:txBody>
      </p:sp>
      <p:sp>
        <p:nvSpPr>
          <p:cNvPr id="5" name="Slide Number Placeholder 3">
            <a:extLst>
              <a:ext uri="{FF2B5EF4-FFF2-40B4-BE49-F238E27FC236}">
                <a16:creationId xmlns:a16="http://schemas.microsoft.com/office/drawing/2014/main" id="{8C809346-8184-46B3-A56A-25B0DDA5F182}"/>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30</a:t>
            </a:fld>
            <a:endParaRPr lang="en-US" dirty="0"/>
          </a:p>
        </p:txBody>
      </p:sp>
    </p:spTree>
    <p:extLst>
      <p:ext uri="{BB962C8B-B14F-4D97-AF65-F5344CB8AC3E}">
        <p14:creationId xmlns:p14="http://schemas.microsoft.com/office/powerpoint/2010/main" val="15782869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BF27D3DD-AFC5-4063-8E43-404C9C8C6080}"/>
              </a:ext>
            </a:extLst>
          </p:cNvPr>
          <p:cNvSpPr>
            <a:spLocks noGrp="1"/>
          </p:cNvSpPr>
          <p:nvPr>
            <p:ph type="title"/>
          </p:nvPr>
        </p:nvSpPr>
        <p:spPr/>
        <p:txBody>
          <a:bodyPr/>
          <a:lstStyle/>
          <a:p>
            <a:r>
              <a:rPr lang="en-US" altLang="en-US" sz="3600" dirty="0"/>
              <a:t>Australia: National Road Safety Strategy </a:t>
            </a:r>
          </a:p>
        </p:txBody>
      </p:sp>
      <p:sp>
        <p:nvSpPr>
          <p:cNvPr id="10243" name="Content Placeholder 2">
            <a:extLst>
              <a:ext uri="{FF2B5EF4-FFF2-40B4-BE49-F238E27FC236}">
                <a16:creationId xmlns:a16="http://schemas.microsoft.com/office/drawing/2014/main" id="{FBC0ABA1-0740-4A82-B583-C7ED3F915337}"/>
              </a:ext>
            </a:extLst>
          </p:cNvPr>
          <p:cNvSpPr>
            <a:spLocks noGrp="1"/>
          </p:cNvSpPr>
          <p:nvPr>
            <p:ph idx="1"/>
          </p:nvPr>
        </p:nvSpPr>
        <p:spPr>
          <a:xfrm>
            <a:off x="313250" y="1063229"/>
            <a:ext cx="4286250" cy="3465974"/>
          </a:xfrm>
        </p:spPr>
        <p:txBody>
          <a:bodyPr>
            <a:normAutofit/>
          </a:bodyPr>
          <a:lstStyle/>
          <a:p>
            <a:r>
              <a:rPr lang="en-US" altLang="en-US" dirty="0"/>
              <a:t>Safe Roads </a:t>
            </a:r>
          </a:p>
          <a:p>
            <a:r>
              <a:rPr lang="en-US" altLang="en-US" dirty="0"/>
              <a:t>Safe Speeds </a:t>
            </a:r>
          </a:p>
          <a:p>
            <a:r>
              <a:rPr lang="en-US" altLang="en-US" dirty="0"/>
              <a:t>Safe Vehicles</a:t>
            </a:r>
          </a:p>
          <a:p>
            <a:r>
              <a:rPr lang="en-US" altLang="en-US" dirty="0"/>
              <a:t>Safe People </a:t>
            </a:r>
          </a:p>
          <a:p>
            <a:pPr marL="114300" indent="0">
              <a:buNone/>
            </a:pPr>
            <a:endParaRPr lang="en-US" altLang="en-US" dirty="0"/>
          </a:p>
          <a:p>
            <a:pPr lvl="1"/>
            <a:endParaRPr lang="en-US" altLang="en-US" dirty="0"/>
          </a:p>
        </p:txBody>
      </p:sp>
      <p:pic>
        <p:nvPicPr>
          <p:cNvPr id="2" name="Picture 1" descr="Table. Left column, labeled &quot;type of infrastructure&quot;, has the following items: locations with possible conflicts between pedestrians and cars; intersections with possible frontal impacts between cars; roads with possible frontal impacts between cars; roads with no possibility of a side impact or frontal impact (only impact with the infrastructure). Right column, labeled &quot;possible travel speed (km/h)&quot;, has the following items: 30; 50; 70; 100+. ">
            <a:extLst>
              <a:ext uri="{FF2B5EF4-FFF2-40B4-BE49-F238E27FC236}">
                <a16:creationId xmlns:a16="http://schemas.microsoft.com/office/drawing/2014/main" id="{CDA2C13F-7E7B-420E-A697-4131052F3F40}"/>
              </a:ext>
            </a:extLst>
          </p:cNvPr>
          <p:cNvPicPr>
            <a:picLocks noChangeAspect="1"/>
          </p:cNvPicPr>
          <p:nvPr/>
        </p:nvPicPr>
        <p:blipFill>
          <a:blip r:embed="rId3"/>
          <a:stretch>
            <a:fillRect/>
          </a:stretch>
        </p:blipFill>
        <p:spPr>
          <a:xfrm>
            <a:off x="281183" y="2796216"/>
            <a:ext cx="7776650" cy="1441661"/>
          </a:xfrm>
          <a:prstGeom prst="rect">
            <a:avLst/>
          </a:prstGeom>
        </p:spPr>
      </p:pic>
      <p:sp>
        <p:nvSpPr>
          <p:cNvPr id="5" name="Slide Number Placeholder 3">
            <a:extLst>
              <a:ext uri="{FF2B5EF4-FFF2-40B4-BE49-F238E27FC236}">
                <a16:creationId xmlns:a16="http://schemas.microsoft.com/office/drawing/2014/main" id="{3C61B445-DDEC-4791-A1CA-F391B09AA073}"/>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31</a:t>
            </a:fld>
            <a:endParaRPr lang="en-US" dirty="0"/>
          </a:p>
        </p:txBody>
      </p:sp>
      <p:sp>
        <p:nvSpPr>
          <p:cNvPr id="6" name="Title 1">
            <a:extLst>
              <a:ext uri="{FF2B5EF4-FFF2-40B4-BE49-F238E27FC236}">
                <a16:creationId xmlns:a16="http://schemas.microsoft.com/office/drawing/2014/main" id="{2AF01C87-D08E-4AAA-B2A2-7C701760D45C}"/>
              </a:ext>
            </a:extLst>
          </p:cNvPr>
          <p:cNvSpPr txBox="1">
            <a:spLocks/>
          </p:cNvSpPr>
          <p:nvPr/>
        </p:nvSpPr>
        <p:spPr>
          <a:xfrm>
            <a:off x="4599500" y="4271996"/>
            <a:ext cx="3407508" cy="223088"/>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r"/>
            <a:r>
              <a:rPr lang="en-US" altLang="en-US" sz="1050" i="1" spc="0" dirty="0">
                <a:solidFill>
                  <a:schemeClr val="tx1"/>
                </a:solidFill>
              </a:rPr>
              <a:t>North Carolina Governor’s Highway Safety Program</a:t>
            </a:r>
          </a:p>
        </p:txBody>
      </p:sp>
    </p:spTree>
    <p:extLst>
      <p:ext uri="{BB962C8B-B14F-4D97-AF65-F5344CB8AC3E}">
        <p14:creationId xmlns:p14="http://schemas.microsoft.com/office/powerpoint/2010/main" val="11900781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BF27D3DD-AFC5-4063-8E43-404C9C8C6080}"/>
              </a:ext>
            </a:extLst>
          </p:cNvPr>
          <p:cNvSpPr>
            <a:spLocks noGrp="1"/>
          </p:cNvSpPr>
          <p:nvPr>
            <p:ph type="title"/>
          </p:nvPr>
        </p:nvSpPr>
        <p:spPr/>
        <p:txBody>
          <a:bodyPr/>
          <a:lstStyle/>
          <a:p>
            <a:r>
              <a:rPr lang="en-US" altLang="en-US" dirty="0"/>
              <a:t>Sweden: Vision Zero</a:t>
            </a:r>
          </a:p>
        </p:txBody>
      </p:sp>
      <p:sp>
        <p:nvSpPr>
          <p:cNvPr id="10243" name="Content Placeholder 2">
            <a:extLst>
              <a:ext uri="{FF2B5EF4-FFF2-40B4-BE49-F238E27FC236}">
                <a16:creationId xmlns:a16="http://schemas.microsoft.com/office/drawing/2014/main" id="{FBC0ABA1-0740-4A82-B583-C7ED3F915337}"/>
              </a:ext>
            </a:extLst>
          </p:cNvPr>
          <p:cNvSpPr>
            <a:spLocks noGrp="1"/>
          </p:cNvSpPr>
          <p:nvPr>
            <p:ph idx="1"/>
          </p:nvPr>
        </p:nvSpPr>
        <p:spPr>
          <a:xfrm>
            <a:off x="359507" y="1090017"/>
            <a:ext cx="7619999" cy="3500089"/>
          </a:xfrm>
        </p:spPr>
        <p:txBody>
          <a:bodyPr>
            <a:normAutofit lnSpcReduction="10000"/>
          </a:bodyPr>
          <a:lstStyle/>
          <a:p>
            <a:r>
              <a:rPr lang="en-US" dirty="0"/>
              <a:t>System designers:</a:t>
            </a:r>
          </a:p>
          <a:p>
            <a:pPr lvl="1"/>
            <a:r>
              <a:rPr lang="en-US" dirty="0"/>
              <a:t>Responsible for the level of safety within the entire road system</a:t>
            </a:r>
          </a:p>
          <a:p>
            <a:r>
              <a:rPr lang="en-US" dirty="0"/>
              <a:t>Road users:</a:t>
            </a:r>
          </a:p>
          <a:p>
            <a:pPr lvl="1"/>
            <a:r>
              <a:rPr lang="en-US" dirty="0"/>
              <a:t>Responsible for following the rules for using the road system set by the system designers</a:t>
            </a:r>
          </a:p>
          <a:p>
            <a:r>
              <a:rPr lang="en-US" dirty="0"/>
              <a:t>If road users fail to obey these rules due to a lack of knowledge, acceptance, or ability, or if injuries occur, the system designers are required to take the necessary steps to counteract potential death or serious injury</a:t>
            </a:r>
          </a:p>
          <a:p>
            <a:endParaRPr lang="en-US" altLang="en-US" dirty="0"/>
          </a:p>
        </p:txBody>
      </p:sp>
      <p:sp>
        <p:nvSpPr>
          <p:cNvPr id="4" name="Slide Number Placeholder 3">
            <a:extLst>
              <a:ext uri="{FF2B5EF4-FFF2-40B4-BE49-F238E27FC236}">
                <a16:creationId xmlns:a16="http://schemas.microsoft.com/office/drawing/2014/main" id="{88FE6A83-5E8B-4BF8-99F5-732C563EF246}"/>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32</a:t>
            </a:fld>
            <a:endParaRPr lang="en-US" dirty="0"/>
          </a:p>
        </p:txBody>
      </p:sp>
    </p:spTree>
    <p:extLst>
      <p:ext uri="{BB962C8B-B14F-4D97-AF65-F5344CB8AC3E}">
        <p14:creationId xmlns:p14="http://schemas.microsoft.com/office/powerpoint/2010/main" val="15680704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4F86A-664E-4148-B9D0-54515ACAFD12}"/>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5974435B-6903-4A65-9C08-7D9F3590B216}"/>
              </a:ext>
            </a:extLst>
          </p:cNvPr>
          <p:cNvSpPr>
            <a:spLocks noGrp="1"/>
          </p:cNvSpPr>
          <p:nvPr>
            <p:ph idx="1"/>
          </p:nvPr>
        </p:nvSpPr>
        <p:spPr/>
        <p:txBody>
          <a:bodyPr/>
          <a:lstStyle/>
          <a:p>
            <a:r>
              <a:rPr lang="en-US" dirty="0"/>
              <a:t>Performance measurement is necessary for plan implementation and decision making</a:t>
            </a:r>
          </a:p>
          <a:p>
            <a:r>
              <a:rPr lang="en-US" dirty="0"/>
              <a:t>Complete Streets and Vision Zero are strategies that can play a role in plan implementation</a:t>
            </a:r>
          </a:p>
          <a:p>
            <a:r>
              <a:rPr lang="en-US" dirty="0"/>
              <a:t>Vision Zero in the U.S. was inspired by Safe Systems approaches from abroad</a:t>
            </a:r>
          </a:p>
        </p:txBody>
      </p:sp>
      <p:sp>
        <p:nvSpPr>
          <p:cNvPr id="4" name="Slide Number Placeholder 3">
            <a:extLst>
              <a:ext uri="{FF2B5EF4-FFF2-40B4-BE49-F238E27FC236}">
                <a16:creationId xmlns:a16="http://schemas.microsoft.com/office/drawing/2014/main" id="{C77A69DC-0A3F-4A74-A151-1411C9AFA094}"/>
              </a:ext>
            </a:extLst>
          </p:cNvPr>
          <p:cNvSpPr>
            <a:spLocks noGrp="1"/>
          </p:cNvSpPr>
          <p:nvPr>
            <p:ph type="sldNum" sz="quarter" idx="12"/>
          </p:nvPr>
        </p:nvSpPr>
        <p:spPr/>
        <p:txBody>
          <a:bodyPr/>
          <a:lstStyle/>
          <a:p>
            <a:fld id="{588A7B10-5B59-5847-A2D4-DA6B67CC2B64}" type="slidenum">
              <a:rPr lang="en-US" smtClean="0"/>
              <a:t>33</a:t>
            </a:fld>
            <a:endParaRPr lang="en-US"/>
          </a:p>
        </p:txBody>
      </p:sp>
    </p:spTree>
    <p:extLst>
      <p:ext uri="{BB962C8B-B14F-4D97-AF65-F5344CB8AC3E}">
        <p14:creationId xmlns:p14="http://schemas.microsoft.com/office/powerpoint/2010/main" val="1667989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AB6C7F7E-8A7F-4BE3-B476-19C3489300A6}"/>
              </a:ext>
            </a:extLst>
          </p:cNvPr>
          <p:cNvSpPr>
            <a:spLocks noGrp="1"/>
          </p:cNvSpPr>
          <p:nvPr>
            <p:ph type="title"/>
          </p:nvPr>
        </p:nvSpPr>
        <p:spPr/>
        <p:txBody>
          <a:bodyPr/>
          <a:lstStyle/>
          <a:p>
            <a:r>
              <a:rPr lang="en-US" altLang="en-US" sz="4000" dirty="0"/>
              <a:t>Why Do We Need Performance Measures?</a:t>
            </a:r>
          </a:p>
        </p:txBody>
      </p:sp>
      <p:sp>
        <p:nvSpPr>
          <p:cNvPr id="3" name="Content Placeholder 2">
            <a:extLst>
              <a:ext uri="{FF2B5EF4-FFF2-40B4-BE49-F238E27FC236}">
                <a16:creationId xmlns:a16="http://schemas.microsoft.com/office/drawing/2014/main" id="{8949A325-106A-434A-B160-F63C5824ED58}"/>
              </a:ext>
            </a:extLst>
          </p:cNvPr>
          <p:cNvSpPr>
            <a:spLocks noGrp="1"/>
          </p:cNvSpPr>
          <p:nvPr>
            <p:ph idx="1"/>
          </p:nvPr>
        </p:nvSpPr>
        <p:spPr>
          <a:xfrm>
            <a:off x="359508" y="1477107"/>
            <a:ext cx="4256810" cy="3460413"/>
          </a:xfrm>
        </p:spPr>
        <p:txBody>
          <a:bodyPr>
            <a:normAutofit/>
          </a:bodyPr>
          <a:lstStyle/>
          <a:p>
            <a:r>
              <a:rPr lang="en-US" altLang="en-US" dirty="0"/>
              <a:t>Characterize investments, activity, and impact</a:t>
            </a:r>
          </a:p>
          <a:p>
            <a:r>
              <a:rPr lang="en-US" altLang="en-US" dirty="0"/>
              <a:t>Provide the data needed to support decision making and a means for measuring progress</a:t>
            </a:r>
          </a:p>
          <a:p>
            <a:r>
              <a:rPr lang="en-US" altLang="en-US" dirty="0"/>
              <a:t>Ensure compliance with funding requirements</a:t>
            </a:r>
          </a:p>
          <a:p>
            <a:r>
              <a:rPr lang="en-US" altLang="en-US" dirty="0"/>
              <a:t>Communicate with the public, politicians, and professionals</a:t>
            </a:r>
          </a:p>
          <a:p>
            <a:endParaRPr lang="en-US" altLang="en-US" dirty="0"/>
          </a:p>
          <a:p>
            <a:endParaRPr lang="en-US" altLang="en-US" dirty="0"/>
          </a:p>
          <a:p>
            <a:endParaRPr lang="en-US" altLang="en-US" dirty="0"/>
          </a:p>
          <a:p>
            <a:endParaRPr lang="en-US" altLang="en-US" dirty="0"/>
          </a:p>
          <a:p>
            <a:endParaRPr lang="en-US" altLang="en-US" dirty="0"/>
          </a:p>
        </p:txBody>
      </p:sp>
      <p:sp>
        <p:nvSpPr>
          <p:cNvPr id="5" name="Slide Number Placeholder 3">
            <a:extLst>
              <a:ext uri="{FF2B5EF4-FFF2-40B4-BE49-F238E27FC236}">
                <a16:creationId xmlns:a16="http://schemas.microsoft.com/office/drawing/2014/main" id="{9FFE373B-53D5-46D6-9F25-B703239E207D}"/>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4</a:t>
            </a:fld>
            <a:endParaRPr lang="en-US" dirty="0"/>
          </a:p>
        </p:txBody>
      </p:sp>
      <p:sp>
        <p:nvSpPr>
          <p:cNvPr id="6" name="Title 1">
            <a:extLst>
              <a:ext uri="{FF2B5EF4-FFF2-40B4-BE49-F238E27FC236}">
                <a16:creationId xmlns:a16="http://schemas.microsoft.com/office/drawing/2014/main" id="{290672CD-9319-4E16-8C70-AC9B1DE94AF3}"/>
              </a:ext>
            </a:extLst>
          </p:cNvPr>
          <p:cNvSpPr txBox="1">
            <a:spLocks/>
          </p:cNvSpPr>
          <p:nvPr/>
        </p:nvSpPr>
        <p:spPr>
          <a:xfrm>
            <a:off x="4616318" y="4160450"/>
            <a:ext cx="3527425" cy="207962"/>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r"/>
            <a:r>
              <a:rPr lang="en-US" altLang="en-US" sz="1050" i="1" spc="0" dirty="0">
                <a:solidFill>
                  <a:schemeClr val="accent3">
                    <a:lumMod val="10000"/>
                  </a:schemeClr>
                </a:solidFill>
              </a:rPr>
              <a:t>Pedbikeimages.org – Dan Burden</a:t>
            </a:r>
          </a:p>
        </p:txBody>
      </p:sp>
      <p:pic>
        <p:nvPicPr>
          <p:cNvPr id="4098" name="Picture 2" descr="Pedestrian crosswalk near uptown Charlotte with pedestrian crossing signs on both sides of the road ">
            <a:extLst>
              <a:ext uri="{FF2B5EF4-FFF2-40B4-BE49-F238E27FC236}">
                <a16:creationId xmlns:a16="http://schemas.microsoft.com/office/drawing/2014/main" id="{9E72D573-35A9-488B-8A54-99D13B142F2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335" r="6050"/>
          <a:stretch/>
        </p:blipFill>
        <p:spPr bwMode="auto">
          <a:xfrm>
            <a:off x="5068947" y="1587564"/>
            <a:ext cx="3074796" cy="257288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52E17-0A1C-4436-A037-04517E7CC3AE}"/>
              </a:ext>
            </a:extLst>
          </p:cNvPr>
          <p:cNvSpPr>
            <a:spLocks noGrp="1"/>
          </p:cNvSpPr>
          <p:nvPr>
            <p:ph type="title"/>
          </p:nvPr>
        </p:nvSpPr>
        <p:spPr/>
        <p:txBody>
          <a:bodyPr/>
          <a:lstStyle/>
          <a:p>
            <a:r>
              <a:rPr lang="en-US" dirty="0"/>
              <a:t>Implementing Plans</a:t>
            </a:r>
          </a:p>
        </p:txBody>
      </p:sp>
      <p:sp>
        <p:nvSpPr>
          <p:cNvPr id="4" name="Slide Number Placeholder 3">
            <a:extLst>
              <a:ext uri="{FF2B5EF4-FFF2-40B4-BE49-F238E27FC236}">
                <a16:creationId xmlns:a16="http://schemas.microsoft.com/office/drawing/2014/main" id="{B75298AD-214D-4CD4-8456-42972A3404F8}"/>
              </a:ext>
            </a:extLst>
          </p:cNvPr>
          <p:cNvSpPr>
            <a:spLocks noGrp="1"/>
          </p:cNvSpPr>
          <p:nvPr>
            <p:ph type="sldNum" sz="quarter" idx="12"/>
          </p:nvPr>
        </p:nvSpPr>
        <p:spPr/>
        <p:txBody>
          <a:bodyPr/>
          <a:lstStyle/>
          <a:p>
            <a:fld id="{588A7B10-5B59-5847-A2D4-DA6B67CC2B64}" type="slidenum">
              <a:rPr lang="en-US" smtClean="0"/>
              <a:t>5</a:t>
            </a:fld>
            <a:endParaRPr lang="en-US"/>
          </a:p>
        </p:txBody>
      </p:sp>
      <p:graphicFrame>
        <p:nvGraphicFramePr>
          <p:cNvPr id="5" name="Diagram 4">
            <a:extLst>
              <a:ext uri="{FF2B5EF4-FFF2-40B4-BE49-F238E27FC236}">
                <a16:creationId xmlns:a16="http://schemas.microsoft.com/office/drawing/2014/main" id="{844F9004-5F21-4959-AACD-A7EF9E9E4938}"/>
              </a:ext>
            </a:extLst>
          </p:cNvPr>
          <p:cNvGraphicFramePr/>
          <p:nvPr>
            <p:extLst>
              <p:ext uri="{D42A27DB-BD31-4B8C-83A1-F6EECF244321}">
                <p14:modId xmlns:p14="http://schemas.microsoft.com/office/powerpoint/2010/main" val="547970913"/>
              </p:ext>
            </p:extLst>
          </p:nvPr>
        </p:nvGraphicFramePr>
        <p:xfrm>
          <a:off x="1524000" y="1155560"/>
          <a:ext cx="6096000" cy="36462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66708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D8819-8587-4244-898C-90A8841C751B}"/>
              </a:ext>
            </a:extLst>
          </p:cNvPr>
          <p:cNvSpPr>
            <a:spLocks noGrp="1"/>
          </p:cNvSpPr>
          <p:nvPr>
            <p:ph type="title"/>
          </p:nvPr>
        </p:nvSpPr>
        <p:spPr>
          <a:xfrm>
            <a:off x="359508" y="205979"/>
            <a:ext cx="7928458" cy="857250"/>
          </a:xfrm>
        </p:spPr>
        <p:txBody>
          <a:bodyPr/>
          <a:lstStyle/>
          <a:p>
            <a:r>
              <a:rPr lang="en-US" sz="4400" dirty="0"/>
              <a:t>Measures are a Key Part of Plans</a:t>
            </a:r>
          </a:p>
        </p:txBody>
      </p:sp>
      <p:sp>
        <p:nvSpPr>
          <p:cNvPr id="3" name="Content Placeholder 2">
            <a:extLst>
              <a:ext uri="{FF2B5EF4-FFF2-40B4-BE49-F238E27FC236}">
                <a16:creationId xmlns:a16="http://schemas.microsoft.com/office/drawing/2014/main" id="{8D247B94-C3A2-4582-B389-0198FBD6568A}"/>
              </a:ext>
            </a:extLst>
          </p:cNvPr>
          <p:cNvSpPr>
            <a:spLocks noGrp="1"/>
          </p:cNvSpPr>
          <p:nvPr>
            <p:ph idx="1"/>
          </p:nvPr>
        </p:nvSpPr>
        <p:spPr>
          <a:xfrm>
            <a:off x="359508" y="1200149"/>
            <a:ext cx="7620000" cy="3737371"/>
          </a:xfrm>
        </p:spPr>
        <p:txBody>
          <a:bodyPr>
            <a:normAutofit/>
          </a:bodyPr>
          <a:lstStyle/>
          <a:p>
            <a:r>
              <a:rPr lang="en-US" b="1" dirty="0"/>
              <a:t>Goals: </a:t>
            </a:r>
            <a:r>
              <a:rPr lang="en-US" dirty="0"/>
              <a:t>What the community wants to achieve (broadly stated)</a:t>
            </a:r>
          </a:p>
          <a:p>
            <a:r>
              <a:rPr lang="en-US" b="1" dirty="0"/>
              <a:t>Objectives: </a:t>
            </a:r>
            <a:r>
              <a:rPr lang="en-US" dirty="0"/>
              <a:t>Specific, measurable statement that supports achievement of a goal</a:t>
            </a:r>
          </a:p>
          <a:p>
            <a:pPr lvl="1"/>
            <a:r>
              <a:rPr lang="en-US" dirty="0"/>
              <a:t>Some agencies also set targets (i.e., desired level of performance in a set timeframe)</a:t>
            </a:r>
          </a:p>
          <a:p>
            <a:r>
              <a:rPr lang="en-US" b="1" dirty="0"/>
              <a:t>Recommendations: </a:t>
            </a:r>
            <a:r>
              <a:rPr lang="en-US" dirty="0"/>
              <a:t>What specific things will be done</a:t>
            </a:r>
          </a:p>
          <a:p>
            <a:pPr lvl="1"/>
            <a:r>
              <a:rPr lang="en-US" dirty="0"/>
              <a:t>Usually in the form of “actions” and/or “policies”</a:t>
            </a:r>
          </a:p>
          <a:p>
            <a:r>
              <a:rPr lang="en-US" b="1" dirty="0"/>
              <a:t>Measures/metrics: </a:t>
            </a:r>
            <a:r>
              <a:rPr lang="en-US" dirty="0"/>
              <a:t>Used to assess progress of actions or policies in meeting an objective</a:t>
            </a:r>
          </a:p>
        </p:txBody>
      </p:sp>
      <p:sp>
        <p:nvSpPr>
          <p:cNvPr id="4" name="Slide Number Placeholder 3">
            <a:extLst>
              <a:ext uri="{FF2B5EF4-FFF2-40B4-BE49-F238E27FC236}">
                <a16:creationId xmlns:a16="http://schemas.microsoft.com/office/drawing/2014/main" id="{E42B8025-2604-423C-A93C-667A5FEA17CB}"/>
              </a:ext>
            </a:extLst>
          </p:cNvPr>
          <p:cNvSpPr>
            <a:spLocks noGrp="1"/>
          </p:cNvSpPr>
          <p:nvPr>
            <p:ph type="sldNum" sz="quarter" idx="12"/>
          </p:nvPr>
        </p:nvSpPr>
        <p:spPr/>
        <p:txBody>
          <a:bodyPr/>
          <a:lstStyle/>
          <a:p>
            <a:fld id="{588A7B10-5B59-5847-A2D4-DA6B67CC2B64}" type="slidenum">
              <a:rPr lang="en-US" smtClean="0"/>
              <a:t>6</a:t>
            </a:fld>
            <a:endParaRPr lang="en-US"/>
          </a:p>
        </p:txBody>
      </p:sp>
    </p:spTree>
    <p:extLst>
      <p:ext uri="{BB962C8B-B14F-4D97-AF65-F5344CB8AC3E}">
        <p14:creationId xmlns:p14="http://schemas.microsoft.com/office/powerpoint/2010/main" val="2071619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BF27D3DD-AFC5-4063-8E43-404C9C8C6080}"/>
              </a:ext>
            </a:extLst>
          </p:cNvPr>
          <p:cNvSpPr>
            <a:spLocks noGrp="1"/>
          </p:cNvSpPr>
          <p:nvPr>
            <p:ph type="title"/>
          </p:nvPr>
        </p:nvSpPr>
        <p:spPr>
          <a:xfrm>
            <a:off x="359508" y="390617"/>
            <a:ext cx="7620000" cy="857250"/>
          </a:xfrm>
        </p:spPr>
        <p:txBody>
          <a:bodyPr/>
          <a:lstStyle/>
          <a:p>
            <a:r>
              <a:rPr lang="en-US" altLang="en-US" dirty="0"/>
              <a:t>Framework for Performance Measures</a:t>
            </a:r>
          </a:p>
        </p:txBody>
      </p:sp>
      <p:pic>
        <p:nvPicPr>
          <p:cNvPr id="2" name="Picture 1" descr="Table. Titled &quot;Transportation measures categories&quot;. The 1st column has the following items under the label &quot;community goals categories&quot;, from top to bottom: connectivity; economy; environment; equity; health; livability; safety. The 2nd column has the following items under the label &quot;accessibility&quot;, from top to bottom: high; high; high; high; high; high; high. The 3rd column has the following items under the label &quot;compliance&quot;, from top to bottom: low; n/a; n/a; low; low; low; high. The 4th column has the following items under the label &quot;demand&quot;, from top to bottom: n/a; n/a; high; low; high; low; high. The 5th column has the following items under the label &quot;infrastructure&quot;, from top to bottom: high; low; n/a; high; high; high; high. The 6th column has the following items under the label &quot;mobility&quot;, from top to bottom: high; high; low; high; low; low; high. The 7th column has the following items under the label &quot;reliability&quot;, from top to bottom: low; high; low; low; low; high; low. ">
            <a:extLst>
              <a:ext uri="{FF2B5EF4-FFF2-40B4-BE49-F238E27FC236}">
                <a16:creationId xmlns:a16="http://schemas.microsoft.com/office/drawing/2014/main" id="{C2B2F820-5AB0-4381-A3D9-B6B01A3FC76D}"/>
              </a:ext>
            </a:extLst>
          </p:cNvPr>
          <p:cNvPicPr>
            <a:picLocks noChangeAspect="1"/>
          </p:cNvPicPr>
          <p:nvPr/>
        </p:nvPicPr>
        <p:blipFill rotWithShape="1">
          <a:blip r:embed="rId3"/>
          <a:srcRect t="10946"/>
          <a:stretch/>
        </p:blipFill>
        <p:spPr>
          <a:xfrm>
            <a:off x="359508" y="1808244"/>
            <a:ext cx="7620000" cy="2972775"/>
          </a:xfrm>
          <a:prstGeom prst="rect">
            <a:avLst/>
          </a:prstGeom>
        </p:spPr>
      </p:pic>
      <p:sp>
        <p:nvSpPr>
          <p:cNvPr id="4" name="Slide Number Placeholder 3">
            <a:extLst>
              <a:ext uri="{FF2B5EF4-FFF2-40B4-BE49-F238E27FC236}">
                <a16:creationId xmlns:a16="http://schemas.microsoft.com/office/drawing/2014/main" id="{96D1A6C4-BA3D-49CE-A366-BC650D972D98}"/>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7</a:t>
            </a:fld>
            <a:endParaRPr lang="en-US" dirty="0"/>
          </a:p>
        </p:txBody>
      </p:sp>
      <p:sp>
        <p:nvSpPr>
          <p:cNvPr id="5" name="Title 1">
            <a:extLst>
              <a:ext uri="{FF2B5EF4-FFF2-40B4-BE49-F238E27FC236}">
                <a16:creationId xmlns:a16="http://schemas.microsoft.com/office/drawing/2014/main" id="{EBC98BAF-A07C-4020-84DF-592CBE714C2B}"/>
              </a:ext>
            </a:extLst>
          </p:cNvPr>
          <p:cNvSpPr txBox="1">
            <a:spLocks/>
          </p:cNvSpPr>
          <p:nvPr/>
        </p:nvSpPr>
        <p:spPr>
          <a:xfrm>
            <a:off x="5275384" y="4739811"/>
            <a:ext cx="2589238" cy="223088"/>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r"/>
            <a:r>
              <a:rPr lang="en-US" altLang="en-US" sz="1050" i="1" spc="0" dirty="0">
                <a:solidFill>
                  <a:schemeClr val="accent3">
                    <a:lumMod val="10000"/>
                  </a:schemeClr>
                </a:solidFill>
              </a:rPr>
              <a:t>FHWA</a:t>
            </a:r>
          </a:p>
        </p:txBody>
      </p:sp>
    </p:spTree>
    <p:extLst>
      <p:ext uri="{BB962C8B-B14F-4D97-AF65-F5344CB8AC3E}">
        <p14:creationId xmlns:p14="http://schemas.microsoft.com/office/powerpoint/2010/main" val="1871385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9896-312B-4B07-ABFE-B42ECE38392F}"/>
              </a:ext>
            </a:extLst>
          </p:cNvPr>
          <p:cNvSpPr>
            <a:spLocks noGrp="1"/>
          </p:cNvSpPr>
          <p:nvPr>
            <p:ph type="title"/>
          </p:nvPr>
        </p:nvSpPr>
        <p:spPr>
          <a:xfrm>
            <a:off x="359508" y="286363"/>
            <a:ext cx="7620000" cy="857250"/>
          </a:xfrm>
        </p:spPr>
        <p:txBody>
          <a:bodyPr/>
          <a:lstStyle/>
          <a:p>
            <a:r>
              <a:rPr lang="en-US" dirty="0"/>
              <a:t>Example: Performance Measurement in New York City</a:t>
            </a:r>
          </a:p>
        </p:txBody>
      </p:sp>
      <p:sp>
        <p:nvSpPr>
          <p:cNvPr id="3" name="Content Placeholder 2">
            <a:extLst>
              <a:ext uri="{FF2B5EF4-FFF2-40B4-BE49-F238E27FC236}">
                <a16:creationId xmlns:a16="http://schemas.microsoft.com/office/drawing/2014/main" id="{B3D55530-BC42-4784-B914-6B40B84D2F04}"/>
              </a:ext>
            </a:extLst>
          </p:cNvPr>
          <p:cNvSpPr>
            <a:spLocks noGrp="1"/>
          </p:cNvSpPr>
          <p:nvPr>
            <p:ph idx="1"/>
          </p:nvPr>
        </p:nvSpPr>
        <p:spPr/>
        <p:txBody>
          <a:bodyPr/>
          <a:lstStyle/>
          <a:p>
            <a:pPr marL="411480" lvl="1" indent="0">
              <a:buNone/>
            </a:pPr>
            <a:endParaRPr lang="en-US" dirty="0"/>
          </a:p>
          <a:p>
            <a:pPr marL="411480" lvl="1" indent="0">
              <a:buNone/>
            </a:pPr>
            <a:endParaRPr lang="en-US" dirty="0"/>
          </a:p>
        </p:txBody>
      </p:sp>
      <p:sp>
        <p:nvSpPr>
          <p:cNvPr id="4" name="Slide Number Placeholder 3">
            <a:extLst>
              <a:ext uri="{FF2B5EF4-FFF2-40B4-BE49-F238E27FC236}">
                <a16:creationId xmlns:a16="http://schemas.microsoft.com/office/drawing/2014/main" id="{29E2015D-E96A-40B7-AF08-0CB16A5BB049}"/>
              </a:ext>
            </a:extLst>
          </p:cNvPr>
          <p:cNvSpPr>
            <a:spLocks noGrp="1"/>
          </p:cNvSpPr>
          <p:nvPr>
            <p:ph type="sldNum" sz="quarter" idx="12"/>
          </p:nvPr>
        </p:nvSpPr>
        <p:spPr/>
        <p:txBody>
          <a:bodyPr/>
          <a:lstStyle/>
          <a:p>
            <a:fld id="{588A7B10-5B59-5847-A2D4-DA6B67CC2B64}" type="slidenum">
              <a:rPr lang="en-US" smtClean="0"/>
              <a:t>8</a:t>
            </a:fld>
            <a:endParaRPr lang="en-US" dirty="0"/>
          </a:p>
        </p:txBody>
      </p:sp>
      <p:pic>
        <p:nvPicPr>
          <p:cNvPr id="5" name="Picture 4" descr="Infographic. One box, labeled &quot;Goals&quot;, ahs the following items: design for safety; design for all users of the street; design great public spaces. Arrows lead from this box to the next box, labeled &quot;Strategies&quot;, which has the following items: designing safer streets to provide safe and attractive options for all street users; building great public spaces to create economic value and neighborhood vitality; improving bus service to bring rapid transit beyond the subway; reducing delay and speeding to allow for faster, safer travel; efficiency in parking and loading to improve access to businesses and neighborhoods. Arrows lead from this box to the next box, labeled &quot;metrics&quot;, which has the following items: crashes and injuries for motorists, pedestrians, and cyclists; volume of vehicles, bus passengers, bicycle riders, and users of public space; traffic speed, aiming to move traffic not too slowly, but also not too fast; economic vitality, including growth in retail activity; user satisfaction; environmental and public health benefits. ">
            <a:extLst>
              <a:ext uri="{FF2B5EF4-FFF2-40B4-BE49-F238E27FC236}">
                <a16:creationId xmlns:a16="http://schemas.microsoft.com/office/drawing/2014/main" id="{A91A8B1C-2989-496B-B727-C8E86ECF1743}"/>
              </a:ext>
            </a:extLst>
          </p:cNvPr>
          <p:cNvPicPr>
            <a:picLocks noChangeAspect="1"/>
          </p:cNvPicPr>
          <p:nvPr/>
        </p:nvPicPr>
        <p:blipFill rotWithShape="1">
          <a:blip r:embed="rId3"/>
          <a:srcRect l="1817" t="2060" r="1016" b="53383"/>
          <a:stretch/>
        </p:blipFill>
        <p:spPr>
          <a:xfrm>
            <a:off x="116359" y="1612830"/>
            <a:ext cx="8106297" cy="2411730"/>
          </a:xfrm>
          <a:prstGeom prst="rect">
            <a:avLst/>
          </a:prstGeom>
        </p:spPr>
      </p:pic>
      <p:sp>
        <p:nvSpPr>
          <p:cNvPr id="7" name="Title 1">
            <a:extLst>
              <a:ext uri="{FF2B5EF4-FFF2-40B4-BE49-F238E27FC236}">
                <a16:creationId xmlns:a16="http://schemas.microsoft.com/office/drawing/2014/main" id="{5C0D2ABC-0C00-4C80-9132-2E21E38679E4}"/>
              </a:ext>
            </a:extLst>
          </p:cNvPr>
          <p:cNvSpPr txBox="1">
            <a:spLocks/>
          </p:cNvSpPr>
          <p:nvPr/>
        </p:nvSpPr>
        <p:spPr>
          <a:xfrm>
            <a:off x="4065876" y="4092386"/>
            <a:ext cx="4156780" cy="117326"/>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r"/>
            <a:r>
              <a:rPr lang="en-US" altLang="en-US" sz="1050" i="1" spc="0" dirty="0">
                <a:solidFill>
                  <a:schemeClr val="accent3">
                    <a:lumMod val="10000"/>
                  </a:schemeClr>
                </a:solidFill>
              </a:rPr>
              <a:t>NYC DOT, Measuring the Street: New Metrics for 21</a:t>
            </a:r>
            <a:r>
              <a:rPr lang="en-US" altLang="en-US" sz="1050" i="1" spc="0" baseline="30000" dirty="0">
                <a:solidFill>
                  <a:schemeClr val="accent3">
                    <a:lumMod val="10000"/>
                  </a:schemeClr>
                </a:solidFill>
              </a:rPr>
              <a:t>st</a:t>
            </a:r>
            <a:r>
              <a:rPr lang="en-US" altLang="en-US" sz="1050" i="1" spc="0" dirty="0">
                <a:solidFill>
                  <a:schemeClr val="accent3">
                    <a:lumMod val="10000"/>
                  </a:schemeClr>
                </a:solidFill>
              </a:rPr>
              <a:t> Century Streets</a:t>
            </a:r>
          </a:p>
        </p:txBody>
      </p:sp>
    </p:spTree>
    <p:extLst>
      <p:ext uri="{BB962C8B-B14F-4D97-AF65-F5344CB8AC3E}">
        <p14:creationId xmlns:p14="http://schemas.microsoft.com/office/powerpoint/2010/main" val="2753091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BF27D3DD-AFC5-4063-8E43-404C9C8C6080}"/>
              </a:ext>
            </a:extLst>
          </p:cNvPr>
          <p:cNvSpPr>
            <a:spLocks noGrp="1"/>
          </p:cNvSpPr>
          <p:nvPr>
            <p:ph type="title"/>
          </p:nvPr>
        </p:nvSpPr>
        <p:spPr>
          <a:xfrm>
            <a:off x="301674" y="48697"/>
            <a:ext cx="7620000" cy="1551959"/>
          </a:xfrm>
        </p:spPr>
        <p:txBody>
          <a:bodyPr/>
          <a:lstStyle/>
          <a:p>
            <a:r>
              <a:rPr lang="en-US" altLang="en-US" dirty="0"/>
              <a:t>Performance Measures and Metrics</a:t>
            </a:r>
          </a:p>
        </p:txBody>
      </p:sp>
      <p:sp>
        <p:nvSpPr>
          <p:cNvPr id="10243" name="Content Placeholder 2">
            <a:extLst>
              <a:ext uri="{FF2B5EF4-FFF2-40B4-BE49-F238E27FC236}">
                <a16:creationId xmlns:a16="http://schemas.microsoft.com/office/drawing/2014/main" id="{FBC0ABA1-0740-4A82-B583-C7ED3F915337}"/>
              </a:ext>
            </a:extLst>
          </p:cNvPr>
          <p:cNvSpPr>
            <a:spLocks noGrp="1"/>
          </p:cNvSpPr>
          <p:nvPr>
            <p:ph idx="1"/>
          </p:nvPr>
        </p:nvSpPr>
        <p:spPr>
          <a:xfrm>
            <a:off x="359508" y="1398628"/>
            <a:ext cx="7504332" cy="3086100"/>
          </a:xfrm>
        </p:spPr>
        <p:txBody>
          <a:bodyPr>
            <a:normAutofit/>
          </a:bodyPr>
          <a:lstStyle/>
          <a:p>
            <a:pPr lvl="2"/>
            <a:endParaRPr lang="en-US" altLang="en-US" dirty="0"/>
          </a:p>
          <a:p>
            <a:pPr lvl="2"/>
            <a:endParaRPr lang="en-US" altLang="en-US" dirty="0"/>
          </a:p>
          <a:p>
            <a:pPr marL="411480" lvl="1" indent="0">
              <a:buNone/>
            </a:pPr>
            <a:endParaRPr lang="en-US" altLang="en-US" dirty="0"/>
          </a:p>
        </p:txBody>
      </p:sp>
      <p:pic>
        <p:nvPicPr>
          <p:cNvPr id="2" name="Picture 1" descr="Table. Titled &quot;Goal: Economic Development&quot;. In the left column, there are three items under the label &quot;performance measures&quot;: sales; property value; societal costs and benefits. The middle column is labeled &quot;metrics&quot;. Corresponding to the item &quot;sales&quot; in the left column are the following items: customers by mode; revenue by mode; number of tourists. Corresponding to the item &quot;property value&quot; in the left column are the following items: commercial vacancies; residential vacancies; tax yields; property values. Corresponding to the item &quot;societal costs and benefits&quot; in the left column are the following items: cost of commute mode choice; cost of collisions; investment from other sectors; job creation. The right column is labeled &quot;common data sources&quot;. Corresponding to the item &quot;sales&quot; in the left column are the following items: survey, tax documents; survey, tax documents; survey. Corresponding to the item &quot;property values&quot; in the left column are the following items: census data; census data; property assessment; publicly accessible sites such as Trulia, Zillow, or LoopNet. Corresponding to the item &quot;societal costs and benefits&quot; in the left column are the following items: cost of commute calculator (moving forward); FHWA, TIMS, police reports; public record; capital cost multiplier (TriMet). ">
            <a:extLst>
              <a:ext uri="{FF2B5EF4-FFF2-40B4-BE49-F238E27FC236}">
                <a16:creationId xmlns:a16="http://schemas.microsoft.com/office/drawing/2014/main" id="{E988D4D6-346B-47EE-8901-3482226CB66C}"/>
              </a:ext>
            </a:extLst>
          </p:cNvPr>
          <p:cNvPicPr>
            <a:picLocks noChangeAspect="1"/>
          </p:cNvPicPr>
          <p:nvPr/>
        </p:nvPicPr>
        <p:blipFill rotWithShape="1">
          <a:blip r:embed="rId3"/>
          <a:srcRect l="461" r="-1"/>
          <a:stretch/>
        </p:blipFill>
        <p:spPr>
          <a:xfrm>
            <a:off x="2728763" y="936101"/>
            <a:ext cx="3686473" cy="4011153"/>
          </a:xfrm>
          <a:prstGeom prst="rect">
            <a:avLst/>
          </a:prstGeom>
        </p:spPr>
      </p:pic>
      <p:sp>
        <p:nvSpPr>
          <p:cNvPr id="6" name="Slide Number Placeholder 3">
            <a:extLst>
              <a:ext uri="{FF2B5EF4-FFF2-40B4-BE49-F238E27FC236}">
                <a16:creationId xmlns:a16="http://schemas.microsoft.com/office/drawing/2014/main" id="{4E03B7A5-D54D-489F-898D-CF035A2B4E8E}"/>
              </a:ext>
            </a:extLst>
          </p:cNvPr>
          <p:cNvSpPr>
            <a:spLocks noGrp="1"/>
          </p:cNvSpPr>
          <p:nvPr>
            <p:ph type="sldNum" sz="quarter" idx="12"/>
          </p:nvPr>
        </p:nvSpPr>
        <p:spPr>
          <a:xfrm>
            <a:off x="8434096" y="3875970"/>
            <a:ext cx="626794" cy="297180"/>
          </a:xfrm>
        </p:spPr>
        <p:txBody>
          <a:bodyPr/>
          <a:lstStyle/>
          <a:p>
            <a:fld id="{588A7B10-5B59-5847-A2D4-DA6B67CC2B64}" type="slidenum">
              <a:rPr lang="en-US" smtClean="0"/>
              <a:t>9</a:t>
            </a:fld>
            <a:endParaRPr lang="en-US" dirty="0"/>
          </a:p>
        </p:txBody>
      </p:sp>
      <p:sp>
        <p:nvSpPr>
          <p:cNvPr id="7" name="Title 1">
            <a:extLst>
              <a:ext uri="{FF2B5EF4-FFF2-40B4-BE49-F238E27FC236}">
                <a16:creationId xmlns:a16="http://schemas.microsoft.com/office/drawing/2014/main" id="{BAEEAAD5-B39F-48F6-AC7D-732612969DC4}"/>
              </a:ext>
            </a:extLst>
          </p:cNvPr>
          <p:cNvSpPr txBox="1">
            <a:spLocks/>
          </p:cNvSpPr>
          <p:nvPr/>
        </p:nvSpPr>
        <p:spPr>
          <a:xfrm>
            <a:off x="3821979" y="4871715"/>
            <a:ext cx="2589238" cy="223088"/>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r"/>
            <a:r>
              <a:rPr lang="en-US" altLang="en-US" sz="1050" i="1" spc="0" dirty="0">
                <a:solidFill>
                  <a:schemeClr val="accent3">
                    <a:lumMod val="10000"/>
                  </a:schemeClr>
                </a:solidFill>
              </a:rPr>
              <a:t>ITE Journal</a:t>
            </a:r>
          </a:p>
        </p:txBody>
      </p:sp>
    </p:spTree>
    <p:extLst>
      <p:ext uri="{BB962C8B-B14F-4D97-AF65-F5344CB8AC3E}">
        <p14:creationId xmlns:p14="http://schemas.microsoft.com/office/powerpoint/2010/main" val="175099478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SRC_FHWA_16x9">
  <a:themeElements>
    <a:clrScheme name="DOT">
      <a:dk1>
        <a:srgbClr val="2F2B20"/>
      </a:dk1>
      <a:lt1>
        <a:srgbClr val="FFFFFF"/>
      </a:lt1>
      <a:dk2>
        <a:srgbClr val="005799"/>
      </a:dk2>
      <a:lt2>
        <a:srgbClr val="B8D2E6"/>
      </a:lt2>
      <a:accent1>
        <a:srgbClr val="A9A9A9"/>
      </a:accent1>
      <a:accent2>
        <a:srgbClr val="BEBEBE"/>
      </a:accent2>
      <a:accent3>
        <a:srgbClr val="D2D2D2"/>
      </a:accent3>
      <a:accent4>
        <a:srgbClr val="A3A3A3"/>
      </a:accent4>
      <a:accent5>
        <a:srgbClr val="C8C8C8"/>
      </a:accent5>
      <a:accent6>
        <a:srgbClr val="B1B1B1"/>
      </a:accent6>
      <a:hlink>
        <a:srgbClr val="005799"/>
      </a:hlink>
      <a:folHlink>
        <a:srgbClr val="4C7899"/>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HSRC_FHWA_16x9</Template>
  <TotalTime>2344</TotalTime>
  <Words>5304</Words>
  <Application>Microsoft Office PowerPoint</Application>
  <PresentationFormat>On-screen Show (16:9)</PresentationFormat>
  <Paragraphs>399</Paragraphs>
  <Slides>33</Slides>
  <Notes>30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Franklin Gothic Medium</vt:lpstr>
      <vt:lpstr>Times New Roman</vt:lpstr>
      <vt:lpstr>HSRC_FHWA_16x9</vt:lpstr>
      <vt:lpstr>Policies to Support Pedestrian and Bicycle Planning</vt:lpstr>
      <vt:lpstr>Outline</vt:lpstr>
      <vt:lpstr>performance measures </vt:lpstr>
      <vt:lpstr>Why Do We Need Performance Measures?</vt:lpstr>
      <vt:lpstr>Implementing Plans</vt:lpstr>
      <vt:lpstr>Measures are a Key Part of Plans</vt:lpstr>
      <vt:lpstr>Framework for Performance Measures</vt:lpstr>
      <vt:lpstr>Example: Performance Measurement in New York City</vt:lpstr>
      <vt:lpstr>Performance Measures and Metrics</vt:lpstr>
      <vt:lpstr>Keys to Measurable Objectives</vt:lpstr>
      <vt:lpstr>Assessing Measure Quality</vt:lpstr>
      <vt:lpstr>Performance Measurement Challenges</vt:lpstr>
      <vt:lpstr>Complete Streets &amp; Networks</vt:lpstr>
      <vt:lpstr>What is a “Complete Streets” Approach?</vt:lpstr>
      <vt:lpstr>Why Complete Streets?</vt:lpstr>
      <vt:lpstr>Elements of a Strong Complete Streets Policy</vt:lpstr>
      <vt:lpstr>Elements of a Strong Complete Streets Policy (continued)</vt:lpstr>
      <vt:lpstr>Network Connectivity </vt:lpstr>
      <vt:lpstr>Network Connectivity</vt:lpstr>
      <vt:lpstr>Examples: Practices that Support Complete Streets Approach</vt:lpstr>
      <vt:lpstr>Vision Zero</vt:lpstr>
      <vt:lpstr>What is Vision Zero? </vt:lpstr>
      <vt:lpstr>Where did These Ideas Come From?</vt:lpstr>
      <vt:lpstr>Safe Systems in a Global Context</vt:lpstr>
      <vt:lpstr>What About in the US? Where did Vision Zero Come From?</vt:lpstr>
      <vt:lpstr>2013–Present in the U.S.</vt:lpstr>
      <vt:lpstr>Vision Zero Program Elements</vt:lpstr>
      <vt:lpstr>Example: Austin’s Pedestrian Safety Action Plan (PSAP)</vt:lpstr>
      <vt:lpstr>International Policy examples </vt:lpstr>
      <vt:lpstr>Netherlands: Sustainable Safety </vt:lpstr>
      <vt:lpstr>Australia: National Road Safety Strategy </vt:lpstr>
      <vt:lpstr>Sweden: Vision Zero</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Title</dc:title>
  <dc:creator>Kristen Brookshire</dc:creator>
  <cp:lastModifiedBy>Brookshire, Kristen Holly</cp:lastModifiedBy>
  <cp:revision>188</cp:revision>
  <cp:lastPrinted>2019-04-08T18:19:42Z</cp:lastPrinted>
  <dcterms:created xsi:type="dcterms:W3CDTF">2019-02-14T20:40:13Z</dcterms:created>
  <dcterms:modified xsi:type="dcterms:W3CDTF">2019-09-30T19:46:53Z</dcterms:modified>
</cp:coreProperties>
</file>